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3" r:id="rId3"/>
    <p:sldId id="259" r:id="rId4"/>
    <p:sldId id="271" r:id="rId5"/>
    <p:sldId id="260" r:id="rId6"/>
    <p:sldId id="272"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86" autoAdjust="0"/>
    <p:restoredTop sz="94660"/>
  </p:normalViewPr>
  <p:slideViewPr>
    <p:cSldViewPr snapToGrid="0">
      <p:cViewPr varScale="1">
        <p:scale>
          <a:sx n="58" d="100"/>
          <a:sy n="58" d="100"/>
        </p:scale>
        <p:origin x="2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7DE5-23D1-4855-AE2B-BCB2734C07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60E03-844A-46C9-A6AB-681F16FF02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31037C-50F0-4CD6-947D-89D4CC5F53CE}"/>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5" name="Footer Placeholder 4">
            <a:extLst>
              <a:ext uri="{FF2B5EF4-FFF2-40B4-BE49-F238E27FC236}">
                <a16:creationId xmlns:a16="http://schemas.microsoft.com/office/drawing/2014/main" id="{76EF02BE-3C49-4775-B8B1-A5C3EA244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3C849-4880-4251-9B11-E0F8F465F017}"/>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3701895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1D1F-EB14-4051-B43D-67A137E289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058D67-A162-4323-A42A-A86C545BF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B4E8E-E2BE-4631-9001-82146228C61C}"/>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5" name="Footer Placeholder 4">
            <a:extLst>
              <a:ext uri="{FF2B5EF4-FFF2-40B4-BE49-F238E27FC236}">
                <a16:creationId xmlns:a16="http://schemas.microsoft.com/office/drawing/2014/main" id="{843B261E-99A8-4B1C-A27A-1CFF34787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31540-E9B4-43CF-95F3-F21A52C01809}"/>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2771679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63C629-B035-4989-A4DC-F289926308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582083-5BC4-4D7D-B071-5BFA589467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14F10-FCE5-4B25-B030-50C612A7701F}"/>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5" name="Footer Placeholder 4">
            <a:extLst>
              <a:ext uri="{FF2B5EF4-FFF2-40B4-BE49-F238E27FC236}">
                <a16:creationId xmlns:a16="http://schemas.microsoft.com/office/drawing/2014/main" id="{F7CC28FB-C506-4261-BBF6-2F4851AB1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A6D8A-4D46-444A-9005-45D9F6B610AE}"/>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2381407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0A451-99C5-4AD8-9C47-CDB5B86E92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FD176-6A8B-450F-82AA-2D42A56722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97730-453F-4381-93EE-2F115EBD6398}"/>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5" name="Footer Placeholder 4">
            <a:extLst>
              <a:ext uri="{FF2B5EF4-FFF2-40B4-BE49-F238E27FC236}">
                <a16:creationId xmlns:a16="http://schemas.microsoft.com/office/drawing/2014/main" id="{A2D0051D-DF01-47B3-8A9F-31EC705AF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13F39-26BC-4BCE-8254-FAA0AA5E821F}"/>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281486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785E-3074-4421-8D83-DC8F4E826A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6560AA-CBA5-4DCC-A4A0-B712FB106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5B6B7F-EE3E-42BB-9B44-045D62676C5A}"/>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5" name="Footer Placeholder 4">
            <a:extLst>
              <a:ext uri="{FF2B5EF4-FFF2-40B4-BE49-F238E27FC236}">
                <a16:creationId xmlns:a16="http://schemas.microsoft.com/office/drawing/2014/main" id="{EA3B3888-873E-4BC6-99C3-C6F78D7E3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30684-2D27-4199-B2EF-080C33063F83}"/>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3564132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79C5-49BF-42A3-8127-8E46C37D6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3E4C5B-5F9C-46C1-A587-C136457298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2580AA-9F26-42E0-B226-BF4734488F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88AA01-9F51-4192-A165-2E82D947D9DC}"/>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6" name="Footer Placeholder 5">
            <a:extLst>
              <a:ext uri="{FF2B5EF4-FFF2-40B4-BE49-F238E27FC236}">
                <a16:creationId xmlns:a16="http://schemas.microsoft.com/office/drawing/2014/main" id="{B9FEC87D-C7D9-4832-95FA-90F688B83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76DB59-8DE6-450B-A49B-752E8C4348B5}"/>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3339394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EEB2-8FF1-4B8E-9336-3D073E19AD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73CFFD-6EB9-4224-8FBD-BC822A038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1C49B7-5BE8-4FF1-898D-D5347E75AC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E441C8-2688-4AC5-AC9F-DC30CD9167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C162-4717-40FF-B9C0-ED811B4D3A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DA7013-0066-4808-ACD9-7EBBB7FC90F9}"/>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8" name="Footer Placeholder 7">
            <a:extLst>
              <a:ext uri="{FF2B5EF4-FFF2-40B4-BE49-F238E27FC236}">
                <a16:creationId xmlns:a16="http://schemas.microsoft.com/office/drawing/2014/main" id="{8487FA08-AB11-4DB0-A911-185757B32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9152A-93CE-41B0-804F-2B35196F28B8}"/>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969743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B12E-0BD7-4505-B5C4-0CA2F59B9F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8995C-D46E-4B26-A82C-C9AE521C79C4}"/>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4" name="Footer Placeholder 3">
            <a:extLst>
              <a:ext uri="{FF2B5EF4-FFF2-40B4-BE49-F238E27FC236}">
                <a16:creationId xmlns:a16="http://schemas.microsoft.com/office/drawing/2014/main" id="{7E7ABE44-F566-49EA-866D-6734CA6864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32BC4-C76A-40D6-8A97-21BFA88275DD}"/>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3380223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5F0FD-A6F3-40B2-A326-A45BE13E95D5}"/>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3" name="Footer Placeholder 2">
            <a:extLst>
              <a:ext uri="{FF2B5EF4-FFF2-40B4-BE49-F238E27FC236}">
                <a16:creationId xmlns:a16="http://schemas.microsoft.com/office/drawing/2014/main" id="{8D392CED-0920-477B-B140-101A6ED917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001948-4E1C-4144-A123-259CD57B11DB}"/>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2420402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2ECD-8FD0-4BF2-90DE-A69FD16E4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3B6A21-5796-4A1F-B656-0770B01DA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39E6FD-71C0-4956-B097-C7C57EA03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8B947-3F33-4041-9147-FE9B0EBB9E73}"/>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6" name="Footer Placeholder 5">
            <a:extLst>
              <a:ext uri="{FF2B5EF4-FFF2-40B4-BE49-F238E27FC236}">
                <a16:creationId xmlns:a16="http://schemas.microsoft.com/office/drawing/2014/main" id="{4DC92394-3DD0-45F4-9879-C4947E7E90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1C9CB-5C60-4ED4-AC5E-FF375D82B595}"/>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3067830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0D5D-554A-4BC5-AA19-53DD14B345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471829-422F-4B7D-9FBD-36CB0CCC8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A7D357-BD33-4068-AD42-C60B5A6F2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D0F2BA-4FBF-413B-8EC9-4D8E86B0302A}"/>
              </a:ext>
            </a:extLst>
          </p:cNvPr>
          <p:cNvSpPr>
            <a:spLocks noGrp="1"/>
          </p:cNvSpPr>
          <p:nvPr>
            <p:ph type="dt" sz="half" idx="10"/>
          </p:nvPr>
        </p:nvSpPr>
        <p:spPr/>
        <p:txBody>
          <a:bodyPr/>
          <a:lstStyle/>
          <a:p>
            <a:fld id="{2283F58D-DBD7-479A-9CF1-C3500532EDF6}" type="datetimeFigureOut">
              <a:rPr lang="en-US" smtClean="0"/>
              <a:t>4/5/2020</a:t>
            </a:fld>
            <a:endParaRPr lang="en-US"/>
          </a:p>
        </p:txBody>
      </p:sp>
      <p:sp>
        <p:nvSpPr>
          <p:cNvPr id="6" name="Footer Placeholder 5">
            <a:extLst>
              <a:ext uri="{FF2B5EF4-FFF2-40B4-BE49-F238E27FC236}">
                <a16:creationId xmlns:a16="http://schemas.microsoft.com/office/drawing/2014/main" id="{5B04DDCC-F5EC-468E-9B03-6D78F7C0A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DBAF6-9431-4377-90D9-08C6EC514BFB}"/>
              </a:ext>
            </a:extLst>
          </p:cNvPr>
          <p:cNvSpPr>
            <a:spLocks noGrp="1"/>
          </p:cNvSpPr>
          <p:nvPr>
            <p:ph type="sldNum" sz="quarter" idx="12"/>
          </p:nvPr>
        </p:nvSpPr>
        <p:spPr/>
        <p:txBody>
          <a:bodyPr/>
          <a:lstStyle/>
          <a:p>
            <a:fld id="{B09FD69B-8DD3-498A-A51B-56CFDCE4CC68}" type="slidenum">
              <a:rPr lang="en-US" smtClean="0"/>
              <a:t>‹#›</a:t>
            </a:fld>
            <a:endParaRPr lang="en-US"/>
          </a:p>
        </p:txBody>
      </p:sp>
    </p:spTree>
    <p:extLst>
      <p:ext uri="{BB962C8B-B14F-4D97-AF65-F5344CB8AC3E}">
        <p14:creationId xmlns:p14="http://schemas.microsoft.com/office/powerpoint/2010/main" val="2262820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16730-04BB-4EBD-99D1-E28E61D56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B40FAB-DAFA-4397-B834-9CF2FD95EB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00053-6CA7-48AA-B203-0E46C005C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3F58D-DBD7-479A-9CF1-C3500532EDF6}" type="datetimeFigureOut">
              <a:rPr lang="en-US" smtClean="0"/>
              <a:t>4/5/2020</a:t>
            </a:fld>
            <a:endParaRPr lang="en-US"/>
          </a:p>
        </p:txBody>
      </p:sp>
      <p:sp>
        <p:nvSpPr>
          <p:cNvPr id="5" name="Footer Placeholder 4">
            <a:extLst>
              <a:ext uri="{FF2B5EF4-FFF2-40B4-BE49-F238E27FC236}">
                <a16:creationId xmlns:a16="http://schemas.microsoft.com/office/drawing/2014/main" id="{60B44F6D-E5E8-4AC6-B05C-8EE00B159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DF7100-3E92-4E70-A1EA-D6D71BE1B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FD69B-8DD3-498A-A51B-56CFDCE4CC68}" type="slidenum">
              <a:rPr lang="en-US" smtClean="0"/>
              <a:t>‹#›</a:t>
            </a:fld>
            <a:endParaRPr lang="en-US"/>
          </a:p>
        </p:txBody>
      </p:sp>
    </p:spTree>
    <p:extLst>
      <p:ext uri="{BB962C8B-B14F-4D97-AF65-F5344CB8AC3E}">
        <p14:creationId xmlns:p14="http://schemas.microsoft.com/office/powerpoint/2010/main" val="2155905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pelicanweb.org/solisustv10n11supp6.html"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F724BD-ADB5-4175-B821-589D11A34BBF}"/>
              </a:ext>
            </a:extLst>
          </p:cNvPr>
          <p:cNvSpPr txBox="1">
            <a:spLocks/>
          </p:cNvSpPr>
          <p:nvPr/>
        </p:nvSpPr>
        <p:spPr>
          <a:xfrm>
            <a:off x="248154" y="208427"/>
            <a:ext cx="8456305" cy="127203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rgbClr val="000000"/>
                </a:solidFill>
                <a:latin typeface="Bookman Old Style" panose="02050604050505020204" pitchFamily="18" charset="0"/>
              </a:rPr>
              <a:t>Stations in the Passion of Jesus</a:t>
            </a:r>
            <a:br>
              <a:rPr lang="en-US" b="1" dirty="0">
                <a:solidFill>
                  <a:srgbClr val="000000"/>
                </a:solidFill>
                <a:latin typeface="Bookman Old Style" panose="02050604050505020204" pitchFamily="18" charset="0"/>
              </a:rPr>
            </a:br>
            <a:r>
              <a:rPr lang="en-US" sz="2800" b="1" dirty="0">
                <a:solidFill>
                  <a:srgbClr val="000000"/>
                </a:solidFill>
                <a:latin typeface="Bookman Old Style" panose="02050604050505020204" pitchFamily="18" charset="0"/>
              </a:rPr>
              <a:t>Holy Week at St. George’s Episcopal Church</a:t>
            </a:r>
          </a:p>
        </p:txBody>
      </p:sp>
      <p:sp>
        <p:nvSpPr>
          <p:cNvPr id="11" name="TextBox 10">
            <a:extLst>
              <a:ext uri="{FF2B5EF4-FFF2-40B4-BE49-F238E27FC236}">
                <a16:creationId xmlns:a16="http://schemas.microsoft.com/office/drawing/2014/main" id="{98823646-6351-45A9-B52E-1998B794278E}"/>
              </a:ext>
            </a:extLst>
          </p:cNvPr>
          <p:cNvSpPr txBox="1"/>
          <p:nvPr/>
        </p:nvSpPr>
        <p:spPr>
          <a:xfrm>
            <a:off x="420913" y="1383817"/>
            <a:ext cx="6444344" cy="4862870"/>
          </a:xfrm>
          <a:prstGeom prst="rect">
            <a:avLst/>
          </a:prstGeom>
          <a:noFill/>
        </p:spPr>
        <p:txBody>
          <a:bodyPr wrap="square" rtlCol="0">
            <a:spAutoFit/>
          </a:bodyPr>
          <a:lstStyle/>
          <a:p>
            <a:r>
              <a:rPr lang="en-US" sz="2200" dirty="0">
                <a:latin typeface="Bookman Old Style" panose="02050604050505020204" pitchFamily="18" charset="0"/>
              </a:rPr>
              <a:t>During the Middle Ages, when pilgrims were unable to journey to the Holy Land in order to walk in the footsteps of Jesus and to commemorate his final days in Jerusalem, the church </a:t>
            </a:r>
            <a:r>
              <a:rPr lang="en-US" sz="2200">
                <a:latin typeface="Bookman Old Style" panose="02050604050505020204" pitchFamily="18" charset="0"/>
              </a:rPr>
              <a:t>encouraged would be </a:t>
            </a:r>
            <a:r>
              <a:rPr lang="en-US" sz="2200" dirty="0">
                <a:latin typeface="Bookman Old Style" panose="02050604050505020204" pitchFamily="18" charset="0"/>
              </a:rPr>
              <a:t>pilgrims to meditate on “stations of the cross.”   The stations that follow are meant to be a virtual walking meditation of fourteen stations that depict the Passion of Jesus, starting with his journey from Galilee to Jerusalem to celebrate the Passover, on to his trial and death,  and then to his burial in the garden, from which he will rise in the Resurrection.  </a:t>
            </a:r>
          </a:p>
          <a:p>
            <a:endParaRPr lang="en-US" sz="2400" dirty="0"/>
          </a:p>
        </p:txBody>
      </p:sp>
      <p:pic>
        <p:nvPicPr>
          <p:cNvPr id="7" name="Picture 6" descr="A white flower on a plant&#10;&#10;Description automatically generated">
            <a:extLst>
              <a:ext uri="{FF2B5EF4-FFF2-40B4-BE49-F238E27FC236}">
                <a16:creationId xmlns:a16="http://schemas.microsoft.com/office/drawing/2014/main" id="{4F4F948B-4CAD-4178-A1E7-B2DDCA111B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205754" y="2088152"/>
            <a:ext cx="4861564" cy="3646174"/>
          </a:xfrm>
          <a:prstGeom prst="rect">
            <a:avLst/>
          </a:prstGeom>
          <a:ln>
            <a:noFill/>
          </a:ln>
          <a:effectLst>
            <a:softEdge rad="112500"/>
          </a:effectLst>
        </p:spPr>
      </p:pic>
    </p:spTree>
    <p:extLst>
      <p:ext uri="{BB962C8B-B14F-4D97-AF65-F5344CB8AC3E}">
        <p14:creationId xmlns:p14="http://schemas.microsoft.com/office/powerpoint/2010/main" val="2105741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5E3DEB-3211-49B6-B4B7-4426453C31DC}"/>
              </a:ext>
            </a:extLst>
          </p:cNvPr>
          <p:cNvSpPr txBox="1"/>
          <p:nvPr/>
        </p:nvSpPr>
        <p:spPr>
          <a:xfrm>
            <a:off x="513324" y="237457"/>
            <a:ext cx="7959890" cy="3323987"/>
          </a:xfrm>
          <a:prstGeom prst="rect">
            <a:avLst/>
          </a:prstGeom>
          <a:noFill/>
        </p:spPr>
        <p:txBody>
          <a:bodyPr wrap="square" rtlCol="0">
            <a:spAutoFit/>
          </a:bodyPr>
          <a:lstStyle/>
          <a:p>
            <a:r>
              <a:rPr lang="en-US" sz="2400" b="1" dirty="0">
                <a:latin typeface="Bookman Old Style" panose="02050604050505020204" pitchFamily="18" charset="0"/>
              </a:rPr>
              <a:t>Station Nine: </a:t>
            </a:r>
            <a:r>
              <a:rPr lang="en-US" sz="2400" b="1" i="1" dirty="0">
                <a:latin typeface="Bookman Old Style" panose="02050604050505020204" pitchFamily="18" charset="0"/>
              </a:rPr>
              <a:t>Jesus is Crowned with Thorns</a:t>
            </a:r>
            <a:endParaRPr lang="en-US" sz="2400" b="1" dirty="0">
              <a:latin typeface="Bookman Old Style" panose="02050604050505020204" pitchFamily="18" charset="0"/>
            </a:endParaRPr>
          </a:p>
          <a:p>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dirty="0">
              <a:latin typeface="Bookman Old Style" panose="02050604050505020204" pitchFamily="18" charset="0"/>
            </a:endParaRPr>
          </a:p>
          <a:p>
            <a:r>
              <a:rPr lang="en-US" sz="2200" dirty="0">
                <a:latin typeface="Bookman Old Style" panose="02050604050505020204" pitchFamily="18" charset="0"/>
              </a:rPr>
              <a:t>Pilate’s soldiers strip Jesus, place a scarlet robe and a crown of thorns upon him and then mock him with </a:t>
            </a:r>
          </a:p>
          <a:p>
            <a:r>
              <a:rPr lang="en-US" sz="2200" dirty="0">
                <a:latin typeface="Bookman Old Style" panose="02050604050505020204" pitchFamily="18" charset="0"/>
              </a:rPr>
              <a:t>the words “Hail, King of the Jews.” Then Jesus is </a:t>
            </a:r>
          </a:p>
          <a:p>
            <a:r>
              <a:rPr lang="en-US" sz="2200" dirty="0">
                <a:latin typeface="Bookman Old Style" panose="02050604050505020204" pitchFamily="18" charset="0"/>
              </a:rPr>
              <a:t>led out to be crucified</a:t>
            </a:r>
            <a:r>
              <a:rPr lang="en-US" sz="2400" dirty="0">
                <a:latin typeface="Bookman Old Style" panose="02050604050505020204" pitchFamily="18" charset="0"/>
              </a:rPr>
              <a:t>.</a:t>
            </a:r>
            <a:r>
              <a:rPr lang="en-US" dirty="0"/>
              <a:t> </a:t>
            </a:r>
            <a:r>
              <a:rPr lang="en-US" b="1" dirty="0"/>
              <a:t>[Matthew 27: 27-31]</a:t>
            </a:r>
            <a:endParaRPr lang="en-US" dirty="0"/>
          </a:p>
          <a:p>
            <a:endParaRPr lang="en-US" dirty="0">
              <a:latin typeface="Bookman Old Style" panose="02050604050505020204" pitchFamily="18" charset="0"/>
            </a:endParaRPr>
          </a:p>
        </p:txBody>
      </p:sp>
      <p:sp>
        <p:nvSpPr>
          <p:cNvPr id="3" name="TextBox 2">
            <a:extLst>
              <a:ext uri="{FF2B5EF4-FFF2-40B4-BE49-F238E27FC236}">
                <a16:creationId xmlns:a16="http://schemas.microsoft.com/office/drawing/2014/main" id="{033B2215-234F-451F-8AC2-A0E000473953}"/>
              </a:ext>
            </a:extLst>
          </p:cNvPr>
          <p:cNvSpPr txBox="1"/>
          <p:nvPr/>
        </p:nvSpPr>
        <p:spPr>
          <a:xfrm>
            <a:off x="1991583" y="3429000"/>
            <a:ext cx="8726659" cy="2862322"/>
          </a:xfrm>
          <a:prstGeom prst="rect">
            <a:avLst/>
          </a:prstGeom>
          <a:noFill/>
        </p:spPr>
        <p:txBody>
          <a:bodyPr wrap="square" rtlCol="0">
            <a:spAutoFit/>
          </a:bodyPr>
          <a:lstStyle/>
          <a:p>
            <a:r>
              <a:rPr lang="en-US" sz="2000" i="1" dirty="0"/>
              <a:t>To mock your reign, O dearest Lord, they made a crown of thorns;</a:t>
            </a:r>
            <a:br>
              <a:rPr lang="en-US" sz="2000" i="1" dirty="0"/>
            </a:br>
            <a:r>
              <a:rPr lang="en-US" sz="2000" i="1" dirty="0"/>
              <a:t>set you with taunts along that road from which no one returns.</a:t>
            </a:r>
            <a:br>
              <a:rPr lang="en-US" sz="2000" i="1" dirty="0"/>
            </a:br>
            <a:r>
              <a:rPr lang="en-US" sz="2000" i="1" dirty="0"/>
              <a:t>They did not know, as we do now, that glorious is your crown;</a:t>
            </a:r>
            <a:br>
              <a:rPr lang="en-US" sz="2000" i="1" dirty="0"/>
            </a:br>
            <a:r>
              <a:rPr lang="en-US" sz="2000" i="1" dirty="0"/>
              <a:t>that thorns would flower upon your brow, your sorrows heal our own.</a:t>
            </a:r>
            <a:br>
              <a:rPr lang="en-US" sz="2000" i="1" dirty="0"/>
            </a:br>
            <a:endParaRPr lang="en-US" sz="2000" i="1" dirty="0"/>
          </a:p>
          <a:p>
            <a:r>
              <a:rPr lang="en-US" sz="2000" i="1" dirty="0"/>
              <a:t>A sceptered reed, O patient Lord, they thrust into your hand,</a:t>
            </a:r>
            <a:br>
              <a:rPr lang="en-US" sz="2000" i="1" dirty="0"/>
            </a:br>
            <a:r>
              <a:rPr lang="en-US" sz="2000" i="1" dirty="0"/>
              <a:t>and acted out their grim charade to its appointed end.</a:t>
            </a:r>
            <a:br>
              <a:rPr lang="en-US" sz="2000" i="1" dirty="0"/>
            </a:br>
            <a:r>
              <a:rPr lang="en-US" sz="2000" i="1" dirty="0"/>
              <a:t>They did not know, as we do now, though empires rise and fall,</a:t>
            </a:r>
            <a:br>
              <a:rPr lang="en-US" sz="2000" i="1" dirty="0"/>
            </a:br>
            <a:r>
              <a:rPr lang="en-US" sz="2000" i="1" dirty="0"/>
              <a:t>your Kingdom shall not cease to grow till love embraces all.</a:t>
            </a:r>
          </a:p>
        </p:txBody>
      </p:sp>
      <p:pic>
        <p:nvPicPr>
          <p:cNvPr id="6" name="Picture 5" descr="A picture containing indoor, sitting, wooden, small&#10;&#10;Description automatically generated">
            <a:extLst>
              <a:ext uri="{FF2B5EF4-FFF2-40B4-BE49-F238E27FC236}">
                <a16:creationId xmlns:a16="http://schemas.microsoft.com/office/drawing/2014/main" id="{75219640-BA8C-4CFB-AFB2-ED61529D1E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074" y="310028"/>
            <a:ext cx="3684202" cy="2639132"/>
          </a:xfrm>
          <a:prstGeom prst="rect">
            <a:avLst/>
          </a:prstGeom>
          <a:ln>
            <a:noFill/>
          </a:ln>
          <a:effectLst>
            <a:softEdge rad="112500"/>
          </a:effectLst>
        </p:spPr>
      </p:pic>
      <p:sp>
        <p:nvSpPr>
          <p:cNvPr id="4" name="TextBox 3">
            <a:extLst>
              <a:ext uri="{FF2B5EF4-FFF2-40B4-BE49-F238E27FC236}">
                <a16:creationId xmlns:a16="http://schemas.microsoft.com/office/drawing/2014/main" id="{848DB5C1-82A8-466A-B856-D8ABD58DED7F}"/>
              </a:ext>
            </a:extLst>
          </p:cNvPr>
          <p:cNvSpPr txBox="1"/>
          <p:nvPr/>
        </p:nvSpPr>
        <p:spPr>
          <a:xfrm>
            <a:off x="6096000" y="6291322"/>
            <a:ext cx="2046514" cy="276999"/>
          </a:xfrm>
          <a:prstGeom prst="rect">
            <a:avLst/>
          </a:prstGeom>
          <a:noFill/>
        </p:spPr>
        <p:txBody>
          <a:bodyPr wrap="square" rtlCol="0">
            <a:spAutoFit/>
          </a:bodyPr>
          <a:lstStyle/>
          <a:p>
            <a:r>
              <a:rPr lang="en-US" sz="1200" dirty="0"/>
              <a:t>F. Pratt Green</a:t>
            </a:r>
          </a:p>
        </p:txBody>
      </p:sp>
    </p:spTree>
    <p:extLst>
      <p:ext uri="{BB962C8B-B14F-4D97-AF65-F5344CB8AC3E}">
        <p14:creationId xmlns:p14="http://schemas.microsoft.com/office/powerpoint/2010/main" val="346567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4901AD-25FF-413A-A523-D7CA74719893}"/>
              </a:ext>
            </a:extLst>
          </p:cNvPr>
          <p:cNvSpPr txBox="1"/>
          <p:nvPr/>
        </p:nvSpPr>
        <p:spPr>
          <a:xfrm>
            <a:off x="527837" y="310027"/>
            <a:ext cx="9385416" cy="4739759"/>
          </a:xfrm>
          <a:prstGeom prst="rect">
            <a:avLst/>
          </a:prstGeom>
          <a:noFill/>
        </p:spPr>
        <p:txBody>
          <a:bodyPr wrap="square" rtlCol="0">
            <a:spAutoFit/>
          </a:bodyPr>
          <a:lstStyle/>
          <a:p>
            <a:r>
              <a:rPr lang="en-US" sz="2400" b="1" dirty="0">
                <a:latin typeface="Bookman Old Style" panose="02050604050505020204" pitchFamily="18" charset="0"/>
              </a:rPr>
              <a:t>Station Ten: </a:t>
            </a:r>
            <a:r>
              <a:rPr lang="en-US" sz="2400" b="1" i="1" dirty="0">
                <a:latin typeface="Bookman Old Style" panose="02050604050505020204" pitchFamily="18" charset="0"/>
              </a:rPr>
              <a:t>Jesus Carries his Cross to Golgotha</a:t>
            </a:r>
            <a:br>
              <a:rPr lang="en-US" sz="2400" b="1" i="1" dirty="0">
                <a:latin typeface="Bookman Old Style" panose="02050604050505020204" pitchFamily="18" charset="0"/>
              </a:rPr>
            </a:br>
            <a:br>
              <a:rPr lang="en-US" sz="2400" b="1" i="1" dirty="0">
                <a:latin typeface="Bookman Old Style" panose="02050604050505020204" pitchFamily="18" charset="0"/>
              </a:rPr>
            </a:br>
            <a:r>
              <a:rPr lang="en-US" sz="2400" b="1" i="1" dirty="0">
                <a:latin typeface="Bookman Old Style" panose="02050604050505020204" pitchFamily="18" charset="0"/>
              </a:rPr>
              <a:t>		</a:t>
            </a:r>
            <a:r>
              <a:rPr lang="en-US" b="1" dirty="0">
                <a:latin typeface="Bookman Old Style" panose="02050604050505020204" pitchFamily="18" charset="0"/>
              </a:rPr>
              <a:t>We adore you, O Christ, and we bless you. </a:t>
            </a:r>
          </a:p>
          <a:p>
            <a:r>
              <a:rPr lang="en-US" b="1" dirty="0">
                <a:latin typeface="Bookman Old Style" panose="02050604050505020204" pitchFamily="18" charset="0"/>
              </a:rPr>
              <a:t>	Because by your holy cross you have redeemed the world</a:t>
            </a:r>
          </a:p>
          <a:p>
            <a:pPr algn="ctr"/>
            <a:endParaRPr lang="en-US" dirty="0">
              <a:latin typeface="Bookman Old Style" panose="02050604050505020204" pitchFamily="18" charset="0"/>
            </a:endParaRPr>
          </a:p>
          <a:p>
            <a:r>
              <a:rPr lang="en-US" sz="2200" dirty="0">
                <a:latin typeface="Bookman Old Style" panose="02050604050505020204" pitchFamily="18" charset="0"/>
              </a:rPr>
              <a:t>Along the way up the hill toward the place of </a:t>
            </a:r>
          </a:p>
          <a:p>
            <a:r>
              <a:rPr lang="en-US" sz="2200" dirty="0">
                <a:latin typeface="Bookman Old Style" panose="02050604050505020204" pitchFamily="18" charset="0"/>
              </a:rPr>
              <a:t>execution, Jesus falls three times under the </a:t>
            </a:r>
          </a:p>
          <a:p>
            <a:r>
              <a:rPr lang="en-US" sz="2200" dirty="0">
                <a:latin typeface="Bookman Old Style" panose="02050604050505020204" pitchFamily="18" charset="0"/>
              </a:rPr>
              <a:t>burden of the cross.  Simon from Cyrene is forced </a:t>
            </a:r>
          </a:p>
          <a:p>
            <a:r>
              <a:rPr lang="en-US" sz="2200" dirty="0">
                <a:latin typeface="Bookman Old Style" panose="02050604050505020204" pitchFamily="18" charset="0"/>
              </a:rPr>
              <a:t>to </a:t>
            </a:r>
            <a:r>
              <a:rPr lang="en-US" sz="2200">
                <a:latin typeface="Bookman Old Style" panose="02050604050505020204" pitchFamily="18" charset="0"/>
              </a:rPr>
              <a:t>carry the cross </a:t>
            </a:r>
            <a:r>
              <a:rPr lang="en-US" sz="2200" dirty="0">
                <a:latin typeface="Bookman Old Style" panose="02050604050505020204" pitchFamily="18" charset="0"/>
              </a:rPr>
              <a:t>for Jesus.  As Jesus walks toward </a:t>
            </a:r>
          </a:p>
          <a:p>
            <a:r>
              <a:rPr lang="en-US" sz="2200" dirty="0">
                <a:latin typeface="Bookman Old Style" panose="02050604050505020204" pitchFamily="18" charset="0"/>
              </a:rPr>
              <a:t>Golgotha, he meets a group of women beating </a:t>
            </a:r>
          </a:p>
          <a:p>
            <a:r>
              <a:rPr lang="en-US" sz="2200" dirty="0">
                <a:latin typeface="Bookman Old Style" panose="02050604050505020204" pitchFamily="18" charset="0"/>
              </a:rPr>
              <a:t>their breasts in lamentation, and he says to them: </a:t>
            </a:r>
          </a:p>
          <a:p>
            <a:r>
              <a:rPr lang="en-US" sz="2200" dirty="0">
                <a:latin typeface="Bookman Old Style" panose="02050604050505020204" pitchFamily="18" charset="0"/>
              </a:rPr>
              <a:t>“Daughters of Jerusalem, do not weep for me, </a:t>
            </a:r>
          </a:p>
          <a:p>
            <a:r>
              <a:rPr lang="en-US" sz="2200" dirty="0">
                <a:latin typeface="Bookman Old Style" panose="02050604050505020204" pitchFamily="18" charset="0"/>
              </a:rPr>
              <a:t>but for your children.” </a:t>
            </a:r>
            <a:r>
              <a:rPr lang="en-US" b="1" dirty="0"/>
              <a:t>[Luke 23: 26-32]</a:t>
            </a:r>
            <a:endParaRPr lang="en-US" dirty="0"/>
          </a:p>
          <a:p>
            <a:endParaRPr lang="en-US" dirty="0">
              <a:latin typeface="Bookman Old Style" panose="02050604050505020204" pitchFamily="18" charset="0"/>
            </a:endParaRPr>
          </a:p>
        </p:txBody>
      </p:sp>
      <p:pic>
        <p:nvPicPr>
          <p:cNvPr id="7" name="Picture 6" descr="A close up of a street&#10;&#10;Description automatically generated">
            <a:extLst>
              <a:ext uri="{FF2B5EF4-FFF2-40B4-BE49-F238E27FC236}">
                <a16:creationId xmlns:a16="http://schemas.microsoft.com/office/drawing/2014/main" id="{129111B3-17B2-4509-A23C-CDFBEB81AD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18286" y="1663376"/>
            <a:ext cx="3400744" cy="2550558"/>
          </a:xfrm>
          <a:prstGeom prst="rect">
            <a:avLst/>
          </a:prstGeom>
          <a:ln>
            <a:noFill/>
          </a:ln>
          <a:effectLst>
            <a:softEdge rad="112500"/>
          </a:effectLst>
        </p:spPr>
      </p:pic>
      <p:sp>
        <p:nvSpPr>
          <p:cNvPr id="8" name="TextBox 7">
            <a:extLst>
              <a:ext uri="{FF2B5EF4-FFF2-40B4-BE49-F238E27FC236}">
                <a16:creationId xmlns:a16="http://schemas.microsoft.com/office/drawing/2014/main" id="{6F2C3484-5799-4CDA-9AF6-0129C2B0494E}"/>
              </a:ext>
            </a:extLst>
          </p:cNvPr>
          <p:cNvSpPr txBox="1"/>
          <p:nvPr/>
        </p:nvSpPr>
        <p:spPr>
          <a:xfrm>
            <a:off x="2046522" y="5106382"/>
            <a:ext cx="7646260" cy="1200329"/>
          </a:xfrm>
          <a:prstGeom prst="rect">
            <a:avLst/>
          </a:prstGeom>
          <a:noFill/>
        </p:spPr>
        <p:txBody>
          <a:bodyPr wrap="square" rtlCol="0">
            <a:spAutoFit/>
          </a:bodyPr>
          <a:lstStyle/>
          <a:p>
            <a:r>
              <a:rPr lang="en-US" i="1" dirty="0">
                <a:latin typeface="Bookman Old Style" panose="02050604050505020204" pitchFamily="18" charset="0"/>
              </a:rPr>
              <a:t>Were you there when they crucified my Lord? </a:t>
            </a:r>
            <a:br>
              <a:rPr lang="en-US" i="1" dirty="0">
                <a:latin typeface="Bookman Old Style" panose="02050604050505020204" pitchFamily="18" charset="0"/>
              </a:rPr>
            </a:br>
            <a:r>
              <a:rPr lang="en-US" i="1" dirty="0">
                <a:latin typeface="Bookman Old Style" panose="02050604050505020204" pitchFamily="18" charset="0"/>
              </a:rPr>
              <a:t>Were you there when they crucified my Lord? </a:t>
            </a:r>
            <a:br>
              <a:rPr lang="en-US" i="1" dirty="0">
                <a:latin typeface="Bookman Old Style" panose="02050604050505020204" pitchFamily="18" charset="0"/>
              </a:rPr>
            </a:br>
            <a:r>
              <a:rPr lang="en-US" i="1" dirty="0">
                <a:latin typeface="Bookman Old Style" panose="02050604050505020204" pitchFamily="18" charset="0"/>
              </a:rPr>
              <a:t>Oh, sometimes it causes me to tremble, tremble, tremble. </a:t>
            </a:r>
            <a:br>
              <a:rPr lang="en-US" i="1" dirty="0">
                <a:latin typeface="Bookman Old Style" panose="02050604050505020204" pitchFamily="18" charset="0"/>
              </a:rPr>
            </a:br>
            <a:r>
              <a:rPr lang="en-US" i="1" dirty="0">
                <a:latin typeface="Bookman Old Style" panose="02050604050505020204" pitchFamily="18" charset="0"/>
              </a:rPr>
              <a:t>Were you there when they crucified my Lord?</a:t>
            </a:r>
          </a:p>
        </p:txBody>
      </p:sp>
      <p:sp>
        <p:nvSpPr>
          <p:cNvPr id="3" name="TextBox 2">
            <a:extLst>
              <a:ext uri="{FF2B5EF4-FFF2-40B4-BE49-F238E27FC236}">
                <a16:creationId xmlns:a16="http://schemas.microsoft.com/office/drawing/2014/main" id="{DE911AAE-429A-44FD-A208-044225ACA4AC}"/>
              </a:ext>
            </a:extLst>
          </p:cNvPr>
          <p:cNvSpPr txBox="1"/>
          <p:nvPr/>
        </p:nvSpPr>
        <p:spPr>
          <a:xfrm>
            <a:off x="6096000" y="6323560"/>
            <a:ext cx="2191657" cy="276999"/>
          </a:xfrm>
          <a:prstGeom prst="rect">
            <a:avLst/>
          </a:prstGeom>
          <a:noFill/>
        </p:spPr>
        <p:txBody>
          <a:bodyPr wrap="square" rtlCol="0">
            <a:spAutoFit/>
          </a:bodyPr>
          <a:lstStyle/>
          <a:p>
            <a:r>
              <a:rPr lang="en-US" sz="1200" dirty="0"/>
              <a:t>Traditional Spiritual</a:t>
            </a:r>
          </a:p>
        </p:txBody>
      </p:sp>
    </p:spTree>
    <p:extLst>
      <p:ext uri="{BB962C8B-B14F-4D97-AF65-F5344CB8AC3E}">
        <p14:creationId xmlns:p14="http://schemas.microsoft.com/office/powerpoint/2010/main" val="3924419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ABC0C3B-852F-447C-B119-A5DAB81E0D25}"/>
              </a:ext>
            </a:extLst>
          </p:cNvPr>
          <p:cNvSpPr txBox="1"/>
          <p:nvPr/>
        </p:nvSpPr>
        <p:spPr>
          <a:xfrm>
            <a:off x="561510" y="771259"/>
            <a:ext cx="7873608" cy="4185761"/>
          </a:xfrm>
          <a:prstGeom prst="rect">
            <a:avLst/>
          </a:prstGeom>
          <a:noFill/>
        </p:spPr>
        <p:txBody>
          <a:bodyPr wrap="square" rtlCol="0">
            <a:spAutoFit/>
          </a:bodyPr>
          <a:lstStyle/>
          <a:p>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dirty="0">
              <a:latin typeface="Bookman Old Style" panose="02050604050505020204" pitchFamily="18" charset="0"/>
            </a:endParaRPr>
          </a:p>
          <a:p>
            <a:r>
              <a:rPr lang="en-US" sz="2200" dirty="0">
                <a:latin typeface="Bookman Old Style" panose="02050604050505020204" pitchFamily="18" charset="0"/>
              </a:rPr>
              <a:t>Jesus is first stripped and then nailed to a cross. Over the cross a sign reads: </a:t>
            </a:r>
            <a:r>
              <a:rPr lang="en-US" sz="2200" i="1" dirty="0">
                <a:latin typeface="Bookman Old Style" panose="02050604050505020204" pitchFamily="18" charset="0"/>
              </a:rPr>
              <a:t>This is Jesus of Nazareth, the King of the Jews.</a:t>
            </a:r>
            <a:r>
              <a:rPr lang="en-US" sz="2200" dirty="0">
                <a:latin typeface="Bookman Old Style" panose="02050604050505020204" pitchFamily="18" charset="0"/>
              </a:rPr>
              <a:t>  The soldiers and crowd mock him:  </a:t>
            </a:r>
          </a:p>
          <a:p>
            <a:r>
              <a:rPr lang="en-US" sz="2200" dirty="0">
                <a:latin typeface="Bookman Old Style" panose="02050604050505020204" pitchFamily="18" charset="0"/>
              </a:rPr>
              <a:t>“If you are the Son of God, come down from the cross.” </a:t>
            </a:r>
            <a:r>
              <a:rPr lang="en-US" b="1" dirty="0"/>
              <a:t>[Matthew 27: 33-44]   </a:t>
            </a:r>
            <a:r>
              <a:rPr lang="en-US" sz="2200" dirty="0">
                <a:latin typeface="Bookman Old Style" panose="02050604050505020204" pitchFamily="18" charset="0"/>
              </a:rPr>
              <a:t>Jesus says: “Father, forgive them.  </a:t>
            </a:r>
          </a:p>
          <a:p>
            <a:r>
              <a:rPr lang="en-US" sz="2200" dirty="0">
                <a:latin typeface="Bookman Old Style" panose="02050604050505020204" pitchFamily="18" charset="0"/>
              </a:rPr>
              <a:t>They do not know what they are doing.” To one </a:t>
            </a:r>
          </a:p>
          <a:p>
            <a:r>
              <a:rPr lang="en-US" sz="2200" dirty="0">
                <a:latin typeface="Bookman Old Style" panose="02050604050505020204" pitchFamily="18" charset="0"/>
              </a:rPr>
              <a:t>of the others dying alongside him, he promises:  </a:t>
            </a:r>
          </a:p>
          <a:p>
            <a:r>
              <a:rPr lang="en-US" sz="2200" dirty="0">
                <a:latin typeface="Bookman Old Style" panose="02050604050505020204" pitchFamily="18" charset="0"/>
              </a:rPr>
              <a:t>“Today, you will be with me in Paradise.” </a:t>
            </a:r>
            <a:r>
              <a:rPr lang="en-US" b="1" dirty="0"/>
              <a:t>[Luke 23:34]</a:t>
            </a:r>
            <a:endParaRPr lang="en-US" dirty="0"/>
          </a:p>
          <a:p>
            <a:endParaRPr lang="en-US" dirty="0">
              <a:latin typeface="Bookman Old Style" panose="02050604050505020204" pitchFamily="18" charset="0"/>
            </a:endParaRPr>
          </a:p>
        </p:txBody>
      </p:sp>
      <p:sp>
        <p:nvSpPr>
          <p:cNvPr id="8" name="TextBox 7">
            <a:extLst>
              <a:ext uri="{FF2B5EF4-FFF2-40B4-BE49-F238E27FC236}">
                <a16:creationId xmlns:a16="http://schemas.microsoft.com/office/drawing/2014/main" id="{B6DFBC01-D83D-442F-B303-AFF2BA9DC3D7}"/>
              </a:ext>
            </a:extLst>
          </p:cNvPr>
          <p:cNvSpPr txBox="1"/>
          <p:nvPr/>
        </p:nvSpPr>
        <p:spPr>
          <a:xfrm>
            <a:off x="500002" y="262994"/>
            <a:ext cx="9788606" cy="461665"/>
          </a:xfrm>
          <a:prstGeom prst="rect">
            <a:avLst/>
          </a:prstGeom>
          <a:noFill/>
        </p:spPr>
        <p:txBody>
          <a:bodyPr wrap="square" rtlCol="0">
            <a:spAutoFit/>
          </a:bodyPr>
          <a:lstStyle/>
          <a:p>
            <a:r>
              <a:rPr lang="en-US" sz="2400" b="1" i="1" dirty="0">
                <a:latin typeface="Bookman Old Style" panose="02050604050505020204" pitchFamily="18" charset="0"/>
              </a:rPr>
              <a:t>Station Eleven:  Jesus is Crucified Alongside Two Others</a:t>
            </a:r>
            <a:endParaRPr lang="en-US" sz="2400" i="1" dirty="0"/>
          </a:p>
        </p:txBody>
      </p:sp>
      <p:sp>
        <p:nvSpPr>
          <p:cNvPr id="9" name="TextBox 8">
            <a:extLst>
              <a:ext uri="{FF2B5EF4-FFF2-40B4-BE49-F238E27FC236}">
                <a16:creationId xmlns:a16="http://schemas.microsoft.com/office/drawing/2014/main" id="{2E1E418B-47EC-45A1-833B-364EB10E0C95}"/>
              </a:ext>
            </a:extLst>
          </p:cNvPr>
          <p:cNvSpPr txBox="1"/>
          <p:nvPr/>
        </p:nvSpPr>
        <p:spPr>
          <a:xfrm>
            <a:off x="2061467" y="5195885"/>
            <a:ext cx="7646260" cy="1631216"/>
          </a:xfrm>
          <a:prstGeom prst="rect">
            <a:avLst/>
          </a:prstGeom>
          <a:noFill/>
        </p:spPr>
        <p:txBody>
          <a:bodyPr wrap="square" rtlCol="0">
            <a:spAutoFit/>
          </a:bodyPr>
          <a:lstStyle/>
          <a:p>
            <a:r>
              <a:rPr lang="en-US" sz="2000" i="1" dirty="0"/>
              <a:t>Were you there when they nailed him to the tree? </a:t>
            </a:r>
            <a:br>
              <a:rPr lang="en-US" sz="2000" i="1" dirty="0"/>
            </a:br>
            <a:r>
              <a:rPr lang="en-US" sz="2000" i="1" dirty="0"/>
              <a:t>Were you there when they nailed him to the tree? </a:t>
            </a:r>
            <a:br>
              <a:rPr lang="en-US" sz="2000" i="1" dirty="0"/>
            </a:br>
            <a:r>
              <a:rPr lang="en-US" sz="2000" i="1" dirty="0"/>
              <a:t>Oh, sometimes it causes me to tremble, tremble, tremble. </a:t>
            </a:r>
            <a:br>
              <a:rPr lang="en-US" sz="2000" i="1" dirty="0"/>
            </a:br>
            <a:r>
              <a:rPr lang="en-US" sz="2000" i="1" dirty="0"/>
              <a:t>Were you there when they nailed him to the tree?  </a:t>
            </a:r>
            <a:br>
              <a:rPr lang="en-US" sz="2000" i="1" dirty="0">
                <a:latin typeface="Bookman Old Style" panose="02050604050505020204" pitchFamily="18" charset="0"/>
              </a:rPr>
            </a:br>
            <a:endParaRPr lang="en-US" sz="2000" i="1" dirty="0">
              <a:latin typeface="Bookman Old Style" panose="02050604050505020204" pitchFamily="18" charset="0"/>
            </a:endParaRPr>
          </a:p>
        </p:txBody>
      </p:sp>
      <p:pic>
        <p:nvPicPr>
          <p:cNvPr id="12" name="Picture 11" descr="A picture containing wooden, outdoor, building, sitting&#10;&#10;Description automatically generated">
            <a:extLst>
              <a:ext uri="{FF2B5EF4-FFF2-40B4-BE49-F238E27FC236}">
                <a16:creationId xmlns:a16="http://schemas.microsoft.com/office/drawing/2014/main" id="{39C6416F-8237-49B3-8645-80B6E13756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2800" y="847769"/>
            <a:ext cx="3450364" cy="5747237"/>
          </a:xfrm>
          <a:prstGeom prst="rect">
            <a:avLst/>
          </a:prstGeom>
          <a:ln>
            <a:noFill/>
          </a:ln>
          <a:effectLst>
            <a:softEdge rad="112500"/>
          </a:effectLst>
        </p:spPr>
      </p:pic>
      <p:sp>
        <p:nvSpPr>
          <p:cNvPr id="6" name="TextBox 5">
            <a:extLst>
              <a:ext uri="{FF2B5EF4-FFF2-40B4-BE49-F238E27FC236}">
                <a16:creationId xmlns:a16="http://schemas.microsoft.com/office/drawing/2014/main" id="{C1B660D2-3097-42D0-A1CE-8148D8D39EC8}"/>
              </a:ext>
            </a:extLst>
          </p:cNvPr>
          <p:cNvSpPr txBox="1"/>
          <p:nvPr/>
        </p:nvSpPr>
        <p:spPr>
          <a:xfrm>
            <a:off x="6096000" y="6497728"/>
            <a:ext cx="2191657" cy="276999"/>
          </a:xfrm>
          <a:prstGeom prst="rect">
            <a:avLst/>
          </a:prstGeom>
          <a:noFill/>
        </p:spPr>
        <p:txBody>
          <a:bodyPr wrap="square" rtlCol="0">
            <a:spAutoFit/>
          </a:bodyPr>
          <a:lstStyle/>
          <a:p>
            <a:r>
              <a:rPr lang="en-US" sz="1200" dirty="0"/>
              <a:t>Traditional Spiritual</a:t>
            </a:r>
          </a:p>
        </p:txBody>
      </p:sp>
    </p:spTree>
    <p:extLst>
      <p:ext uri="{BB962C8B-B14F-4D97-AF65-F5344CB8AC3E}">
        <p14:creationId xmlns:p14="http://schemas.microsoft.com/office/powerpoint/2010/main" val="756292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3B30BC-3BD0-48E6-81B5-CA79D5FBBE6F}"/>
              </a:ext>
            </a:extLst>
          </p:cNvPr>
          <p:cNvSpPr txBox="1"/>
          <p:nvPr/>
        </p:nvSpPr>
        <p:spPr>
          <a:xfrm>
            <a:off x="527838" y="324541"/>
            <a:ext cx="8964502" cy="3200876"/>
          </a:xfrm>
          <a:prstGeom prst="rect">
            <a:avLst/>
          </a:prstGeom>
          <a:noFill/>
        </p:spPr>
        <p:txBody>
          <a:bodyPr wrap="square" rtlCol="0">
            <a:spAutoFit/>
          </a:bodyPr>
          <a:lstStyle/>
          <a:p>
            <a:r>
              <a:rPr lang="en-US" sz="2400" b="1" i="1" dirty="0">
                <a:latin typeface="Bookman Old Style" panose="02050604050505020204" pitchFamily="18" charset="0"/>
              </a:rPr>
              <a:t>Station Twelve: Jesus</a:t>
            </a:r>
            <a:r>
              <a:rPr lang="en-US" b="1" i="1" dirty="0">
                <a:latin typeface="Bookman Old Style" panose="02050604050505020204" pitchFamily="18" charset="0"/>
              </a:rPr>
              <a:t> </a:t>
            </a:r>
            <a:r>
              <a:rPr lang="en-US" sz="2400" b="1" i="1" dirty="0">
                <a:latin typeface="Bookman Old Style" panose="02050604050505020204" pitchFamily="18" charset="0"/>
              </a:rPr>
              <a:t>Dies on the Cross</a:t>
            </a:r>
            <a:endParaRPr lang="en-US" sz="2400" b="1" dirty="0">
              <a:latin typeface="Bookman Old Style" panose="02050604050505020204" pitchFamily="18" charset="0"/>
            </a:endParaRPr>
          </a:p>
          <a:p>
            <a:pPr algn="ctr"/>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dirty="0">
              <a:latin typeface="Bookman Old Style" panose="02050604050505020204" pitchFamily="18" charset="0"/>
            </a:endParaRPr>
          </a:p>
          <a:p>
            <a:r>
              <a:rPr lang="en-US" sz="2200" dirty="0">
                <a:latin typeface="Bookman Old Style" panose="02050604050505020204" pitchFamily="18" charset="0"/>
              </a:rPr>
              <a:t>From noon until three the sky darkens over the </a:t>
            </a:r>
          </a:p>
          <a:p>
            <a:r>
              <a:rPr lang="en-US" sz="2200" dirty="0">
                <a:latin typeface="Bookman Old Style" panose="02050604050505020204" pitchFamily="18" charset="0"/>
              </a:rPr>
              <a:t>whole land, and then Jesus cries, “My God, my God, </a:t>
            </a:r>
          </a:p>
          <a:p>
            <a:r>
              <a:rPr lang="en-US" sz="2200" dirty="0">
                <a:latin typeface="Bookman Old Style" panose="02050604050505020204" pitchFamily="18" charset="0"/>
              </a:rPr>
              <a:t>why have you forsaken me?”  And then he breathes </a:t>
            </a:r>
          </a:p>
          <a:p>
            <a:r>
              <a:rPr lang="en-US" sz="2200" dirty="0">
                <a:latin typeface="Bookman Old Style" panose="02050604050505020204" pitchFamily="18" charset="0"/>
              </a:rPr>
              <a:t>his last. </a:t>
            </a:r>
            <a:r>
              <a:rPr lang="en-US" sz="2200" b="1" dirty="0">
                <a:latin typeface="Bookman Old Style" panose="02050604050505020204" pitchFamily="18" charset="0"/>
              </a:rPr>
              <a:t> </a:t>
            </a:r>
            <a:r>
              <a:rPr lang="en-US" b="1" dirty="0"/>
              <a:t>[Matthew 27: 45-50]</a:t>
            </a:r>
            <a:endParaRPr lang="en-US" dirty="0"/>
          </a:p>
          <a:p>
            <a:endParaRPr lang="en-US" dirty="0">
              <a:latin typeface="Bookman Old Style" panose="02050604050505020204" pitchFamily="18" charset="0"/>
            </a:endParaRPr>
          </a:p>
        </p:txBody>
      </p:sp>
      <p:sp>
        <p:nvSpPr>
          <p:cNvPr id="8" name="TextBox 7">
            <a:extLst>
              <a:ext uri="{FF2B5EF4-FFF2-40B4-BE49-F238E27FC236}">
                <a16:creationId xmlns:a16="http://schemas.microsoft.com/office/drawing/2014/main" id="{DD1B3C55-72AB-48BC-ABF2-C4CD012B1153}"/>
              </a:ext>
            </a:extLst>
          </p:cNvPr>
          <p:cNvSpPr txBox="1"/>
          <p:nvPr/>
        </p:nvSpPr>
        <p:spPr>
          <a:xfrm>
            <a:off x="1530833" y="3429000"/>
            <a:ext cx="6388608" cy="3447098"/>
          </a:xfrm>
          <a:prstGeom prst="rect">
            <a:avLst/>
          </a:prstGeom>
          <a:noFill/>
        </p:spPr>
        <p:txBody>
          <a:bodyPr wrap="square" rtlCol="0">
            <a:spAutoFit/>
          </a:bodyPr>
          <a:lstStyle/>
          <a:p>
            <a:r>
              <a:rPr lang="en-US" sz="2000" i="1" dirty="0">
                <a:latin typeface="Calibri" panose="020F0502020204030204" pitchFamily="34" charset="0"/>
                <a:cs typeface="Calibri" panose="020F0502020204030204" pitchFamily="34" charset="0"/>
              </a:rPr>
              <a:t>My God, my God, why have you forsaken me?</a:t>
            </a:r>
            <a:br>
              <a:rPr lang="en-US" sz="2000" i="1"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    Why are you so far from helping me, </a:t>
            </a:r>
            <a:br>
              <a:rPr lang="en-US" sz="2000" i="1"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	from the words of my groaning?</a:t>
            </a:r>
            <a:br>
              <a:rPr lang="en-US" sz="2000" i="1"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O my God, I cry by day, but you do not answer;</a:t>
            </a:r>
            <a:br>
              <a:rPr lang="en-US" sz="2000" i="1"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    and by night, but find no rest.</a:t>
            </a:r>
          </a:p>
          <a:p>
            <a:r>
              <a:rPr lang="en-US" sz="2000" i="1" dirty="0">
                <a:latin typeface="Calibri" panose="020F0502020204030204" pitchFamily="34" charset="0"/>
                <a:cs typeface="Calibri" panose="020F0502020204030204" pitchFamily="34" charset="0"/>
              </a:rPr>
              <a:t>Yet you are holy, enthroned on the praises of Israel.</a:t>
            </a:r>
            <a:br>
              <a:rPr lang="en-US" sz="2000" i="1"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In you our ancestors trusted;</a:t>
            </a:r>
            <a:br>
              <a:rPr lang="en-US" sz="2000" i="1"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    they trusted, and you delivered them.</a:t>
            </a:r>
            <a:br>
              <a:rPr lang="en-US" sz="2000" i="1"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To you they cried, and were saved;</a:t>
            </a:r>
            <a:br>
              <a:rPr lang="en-US" sz="2000" i="1"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    in you they trusted, and were not put to shame.</a:t>
            </a:r>
          </a:p>
          <a:p>
            <a:endParaRPr lang="en-US" dirty="0"/>
          </a:p>
        </p:txBody>
      </p:sp>
      <p:pic>
        <p:nvPicPr>
          <p:cNvPr id="5" name="Picture 4" descr="A large purple flower is in a tree&#10;&#10;Description automatically generated">
            <a:extLst>
              <a:ext uri="{FF2B5EF4-FFF2-40B4-BE49-F238E27FC236}">
                <a16:creationId xmlns:a16="http://schemas.microsoft.com/office/drawing/2014/main" id="{85165A8B-6CBC-4379-A3C1-DF1611F099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49667" y="771622"/>
            <a:ext cx="3396174" cy="6115155"/>
          </a:xfrm>
          <a:prstGeom prst="rect">
            <a:avLst/>
          </a:prstGeom>
          <a:ln>
            <a:noFill/>
          </a:ln>
          <a:effectLst>
            <a:softEdge rad="112500"/>
          </a:effectLst>
        </p:spPr>
      </p:pic>
      <p:sp>
        <p:nvSpPr>
          <p:cNvPr id="2" name="TextBox 1">
            <a:extLst>
              <a:ext uri="{FF2B5EF4-FFF2-40B4-BE49-F238E27FC236}">
                <a16:creationId xmlns:a16="http://schemas.microsoft.com/office/drawing/2014/main" id="{D69F8EE4-62F1-4C79-B671-0B1176950388}"/>
              </a:ext>
            </a:extLst>
          </p:cNvPr>
          <p:cNvSpPr txBox="1"/>
          <p:nvPr/>
        </p:nvSpPr>
        <p:spPr>
          <a:xfrm>
            <a:off x="5738165" y="6533459"/>
            <a:ext cx="1078271" cy="276999"/>
          </a:xfrm>
          <a:prstGeom prst="rect">
            <a:avLst/>
          </a:prstGeom>
          <a:noFill/>
        </p:spPr>
        <p:txBody>
          <a:bodyPr wrap="square" rtlCol="0">
            <a:spAutoFit/>
          </a:bodyPr>
          <a:lstStyle/>
          <a:p>
            <a:r>
              <a:rPr lang="en-US" sz="1200" dirty="0"/>
              <a:t>Psalm 22: 1-5</a:t>
            </a:r>
          </a:p>
        </p:txBody>
      </p:sp>
    </p:spTree>
    <p:extLst>
      <p:ext uri="{BB962C8B-B14F-4D97-AF65-F5344CB8AC3E}">
        <p14:creationId xmlns:p14="http://schemas.microsoft.com/office/powerpoint/2010/main" val="2098288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3EB0D7-43EF-45FF-AF8E-D0654C85CDF4}"/>
              </a:ext>
            </a:extLst>
          </p:cNvPr>
          <p:cNvSpPr txBox="1"/>
          <p:nvPr/>
        </p:nvSpPr>
        <p:spPr>
          <a:xfrm>
            <a:off x="556866" y="324541"/>
            <a:ext cx="7875930" cy="3570208"/>
          </a:xfrm>
          <a:prstGeom prst="rect">
            <a:avLst/>
          </a:prstGeom>
          <a:noFill/>
        </p:spPr>
        <p:txBody>
          <a:bodyPr wrap="square" rtlCol="0">
            <a:spAutoFit/>
          </a:bodyPr>
          <a:lstStyle/>
          <a:p>
            <a:r>
              <a:rPr lang="en-US" sz="2400" b="1" dirty="0">
                <a:latin typeface="Bookman Old Style" panose="02050604050505020204" pitchFamily="18" charset="0"/>
              </a:rPr>
              <a:t>Station Thirteen: </a:t>
            </a:r>
            <a:r>
              <a:rPr lang="en-US" sz="2400" b="1" i="1" dirty="0">
                <a:latin typeface="Bookman Old Style" panose="02050604050505020204" pitchFamily="18" charset="0"/>
              </a:rPr>
              <a:t>Joseph of Arimathea Takes the Body of Jesus from the Cross</a:t>
            </a:r>
            <a:endParaRPr lang="en-US" sz="2400" b="1" dirty="0">
              <a:latin typeface="Bookman Old Style" panose="02050604050505020204" pitchFamily="18" charset="0"/>
            </a:endParaRPr>
          </a:p>
          <a:p>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dirty="0">
              <a:latin typeface="Bookman Old Style" panose="02050604050505020204" pitchFamily="18" charset="0"/>
            </a:endParaRPr>
          </a:p>
          <a:p>
            <a:r>
              <a:rPr lang="en-US" sz="2200" dirty="0">
                <a:latin typeface="Bookman Old Style" panose="02050604050505020204" pitchFamily="18" charset="0"/>
              </a:rPr>
              <a:t>As the women who had followed Jesus from Galilee stand on a hill in the distance, they watch as Joseph of Arimathea takes the body of Jesus from the cross and places Jesus in his own tomb.  </a:t>
            </a:r>
            <a:r>
              <a:rPr lang="en-US" b="1" dirty="0"/>
              <a:t>[Matthew 27: 55-58]</a:t>
            </a:r>
            <a:endParaRPr lang="en-US" dirty="0"/>
          </a:p>
          <a:p>
            <a:endParaRPr lang="en-US" dirty="0">
              <a:latin typeface="Bookman Old Style" panose="02050604050505020204" pitchFamily="18" charset="0"/>
            </a:endParaRPr>
          </a:p>
        </p:txBody>
      </p:sp>
      <p:sp>
        <p:nvSpPr>
          <p:cNvPr id="7" name="TextBox 6">
            <a:extLst>
              <a:ext uri="{FF2B5EF4-FFF2-40B4-BE49-F238E27FC236}">
                <a16:creationId xmlns:a16="http://schemas.microsoft.com/office/drawing/2014/main" id="{030DC2D9-8FC1-4ABD-B954-69EA4A33392C}"/>
              </a:ext>
            </a:extLst>
          </p:cNvPr>
          <p:cNvSpPr txBox="1"/>
          <p:nvPr/>
        </p:nvSpPr>
        <p:spPr>
          <a:xfrm>
            <a:off x="2061464" y="4243277"/>
            <a:ext cx="7646260" cy="1631216"/>
          </a:xfrm>
          <a:prstGeom prst="rect">
            <a:avLst/>
          </a:prstGeom>
          <a:noFill/>
        </p:spPr>
        <p:txBody>
          <a:bodyPr wrap="square" rtlCol="0">
            <a:spAutoFit/>
          </a:bodyPr>
          <a:lstStyle/>
          <a:p>
            <a:r>
              <a:rPr lang="en-US" sz="2000" i="1" dirty="0"/>
              <a:t>Were you there when they laid him in the tomb? </a:t>
            </a:r>
            <a:br>
              <a:rPr lang="en-US" sz="2000" i="1" dirty="0"/>
            </a:br>
            <a:r>
              <a:rPr lang="en-US" sz="2000" i="1" dirty="0"/>
              <a:t>Were you there when they laid him in the tomb? </a:t>
            </a:r>
            <a:br>
              <a:rPr lang="en-US" sz="2000" i="1" dirty="0"/>
            </a:br>
            <a:r>
              <a:rPr lang="en-US" sz="2000" i="1" dirty="0"/>
              <a:t>Oh, sometimes it causes me to tremble, tremble, tremble. </a:t>
            </a:r>
            <a:br>
              <a:rPr lang="en-US" sz="2000" i="1" dirty="0"/>
            </a:br>
            <a:r>
              <a:rPr lang="en-US" sz="2000" i="1" dirty="0"/>
              <a:t>Were you there when they laid him in the tomb? </a:t>
            </a:r>
            <a:br>
              <a:rPr lang="en-US" sz="2000" i="1" dirty="0"/>
            </a:br>
            <a:endParaRPr lang="en-US" sz="2000" i="1" dirty="0"/>
          </a:p>
        </p:txBody>
      </p:sp>
      <p:pic>
        <p:nvPicPr>
          <p:cNvPr id="3" name="Picture 2" descr="A picture containing outdoor, tree, holding, man&#10;&#10;Description automatically generated">
            <a:extLst>
              <a:ext uri="{FF2B5EF4-FFF2-40B4-BE49-F238E27FC236}">
                <a16:creationId xmlns:a16="http://schemas.microsoft.com/office/drawing/2014/main" id="{CFE01457-876D-48D1-A395-37928B4EAE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710459" y="1449196"/>
            <a:ext cx="5188857" cy="3661737"/>
          </a:xfrm>
          <a:prstGeom prst="rect">
            <a:avLst/>
          </a:prstGeom>
          <a:ln>
            <a:noFill/>
          </a:ln>
          <a:effectLst>
            <a:softEdge rad="112500"/>
          </a:effectLst>
        </p:spPr>
      </p:pic>
      <p:sp>
        <p:nvSpPr>
          <p:cNvPr id="5" name="TextBox 4">
            <a:extLst>
              <a:ext uri="{FF2B5EF4-FFF2-40B4-BE49-F238E27FC236}">
                <a16:creationId xmlns:a16="http://schemas.microsoft.com/office/drawing/2014/main" id="{A7843E96-C519-4790-9AA2-8FBDDCE8887B}"/>
              </a:ext>
            </a:extLst>
          </p:cNvPr>
          <p:cNvSpPr txBox="1"/>
          <p:nvPr/>
        </p:nvSpPr>
        <p:spPr>
          <a:xfrm>
            <a:off x="5884594" y="5597494"/>
            <a:ext cx="2191657" cy="276999"/>
          </a:xfrm>
          <a:prstGeom prst="rect">
            <a:avLst/>
          </a:prstGeom>
          <a:noFill/>
        </p:spPr>
        <p:txBody>
          <a:bodyPr wrap="square" rtlCol="0">
            <a:spAutoFit/>
          </a:bodyPr>
          <a:lstStyle/>
          <a:p>
            <a:r>
              <a:rPr lang="en-US" sz="1200" dirty="0"/>
              <a:t>Traditional Spiritual</a:t>
            </a:r>
          </a:p>
        </p:txBody>
      </p:sp>
    </p:spTree>
    <p:extLst>
      <p:ext uri="{BB962C8B-B14F-4D97-AF65-F5344CB8AC3E}">
        <p14:creationId xmlns:p14="http://schemas.microsoft.com/office/powerpoint/2010/main" val="2218114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D1D15B-2148-44C5-A601-A8FCCF46E05C}"/>
              </a:ext>
            </a:extLst>
          </p:cNvPr>
          <p:cNvSpPr txBox="1"/>
          <p:nvPr/>
        </p:nvSpPr>
        <p:spPr>
          <a:xfrm>
            <a:off x="542352" y="179401"/>
            <a:ext cx="7875930" cy="3416320"/>
          </a:xfrm>
          <a:prstGeom prst="rect">
            <a:avLst/>
          </a:prstGeom>
          <a:noFill/>
        </p:spPr>
        <p:txBody>
          <a:bodyPr wrap="square" rtlCol="0">
            <a:spAutoFit/>
          </a:bodyPr>
          <a:lstStyle/>
          <a:p>
            <a:r>
              <a:rPr lang="en-US" sz="2400" b="1" dirty="0">
                <a:latin typeface="Bookman Old Style" panose="02050604050505020204" pitchFamily="18" charset="0"/>
              </a:rPr>
              <a:t>Station Fourteen: </a:t>
            </a:r>
            <a:r>
              <a:rPr lang="en-US" sz="2400" b="1" i="1" dirty="0">
                <a:latin typeface="Bookman Old Style" panose="02050604050505020204" pitchFamily="18" charset="0"/>
              </a:rPr>
              <a:t>Mary Magdalene and the Other Women do Vigil at the Tomb</a:t>
            </a:r>
          </a:p>
          <a:p>
            <a:endParaRPr lang="en-US" sz="2400" b="1" i="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sz="2400" dirty="0">
              <a:latin typeface="Bookman Old Style" panose="02050604050505020204" pitchFamily="18" charset="0"/>
            </a:endParaRPr>
          </a:p>
          <a:p>
            <a:r>
              <a:rPr lang="en-US" sz="2200" dirty="0">
                <a:latin typeface="Bookman Old Style" panose="02050604050505020204" pitchFamily="18" charset="0"/>
              </a:rPr>
              <a:t>And when the stone had been rolled into </a:t>
            </a:r>
          </a:p>
          <a:p>
            <a:r>
              <a:rPr lang="en-US" sz="2200" dirty="0">
                <a:latin typeface="Bookman Old Style" panose="02050604050505020204" pitchFamily="18" charset="0"/>
              </a:rPr>
              <a:t>place, the women follow to that place to sit</a:t>
            </a:r>
            <a:br>
              <a:rPr lang="en-US" sz="2200" dirty="0">
                <a:latin typeface="Bookman Old Style" panose="02050604050505020204" pitchFamily="18" charset="0"/>
              </a:rPr>
            </a:br>
            <a:r>
              <a:rPr lang="en-US" sz="2200" dirty="0">
                <a:latin typeface="Bookman Old Style" panose="02050604050505020204" pitchFamily="18" charset="0"/>
              </a:rPr>
              <a:t>opposite the tomb. </a:t>
            </a:r>
            <a:r>
              <a:rPr lang="en-US" b="1" dirty="0"/>
              <a:t>[Matthew 27: 59-61]</a:t>
            </a:r>
            <a:endParaRPr lang="en-US" dirty="0"/>
          </a:p>
          <a:p>
            <a:endParaRPr lang="en-US" dirty="0">
              <a:latin typeface="Bookman Old Style" panose="02050604050505020204" pitchFamily="18" charset="0"/>
            </a:endParaRPr>
          </a:p>
        </p:txBody>
      </p:sp>
      <p:pic>
        <p:nvPicPr>
          <p:cNvPr id="5" name="Picture 4" descr="A tree in a forest&#10;&#10;Description automatically generated">
            <a:extLst>
              <a:ext uri="{FF2B5EF4-FFF2-40B4-BE49-F238E27FC236}">
                <a16:creationId xmlns:a16="http://schemas.microsoft.com/office/drawing/2014/main" id="{92D9EBBB-4F2B-499E-9C52-F787B21C3B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371441" y="1052071"/>
            <a:ext cx="5392057" cy="3907969"/>
          </a:xfrm>
          <a:prstGeom prst="rect">
            <a:avLst/>
          </a:prstGeom>
          <a:ln>
            <a:noFill/>
          </a:ln>
          <a:effectLst>
            <a:softEdge rad="112500"/>
          </a:effectLst>
        </p:spPr>
      </p:pic>
      <p:sp>
        <p:nvSpPr>
          <p:cNvPr id="6" name="TextBox 5">
            <a:extLst>
              <a:ext uri="{FF2B5EF4-FFF2-40B4-BE49-F238E27FC236}">
                <a16:creationId xmlns:a16="http://schemas.microsoft.com/office/drawing/2014/main" id="{109BDCDC-2C1D-428A-A4D3-6AECC4B19BFE}"/>
              </a:ext>
            </a:extLst>
          </p:cNvPr>
          <p:cNvSpPr txBox="1"/>
          <p:nvPr/>
        </p:nvSpPr>
        <p:spPr>
          <a:xfrm>
            <a:off x="1872343" y="3847708"/>
            <a:ext cx="5776686" cy="1938992"/>
          </a:xfrm>
          <a:prstGeom prst="rect">
            <a:avLst/>
          </a:prstGeom>
          <a:noFill/>
        </p:spPr>
        <p:txBody>
          <a:bodyPr wrap="square" rtlCol="0">
            <a:spAutoFit/>
          </a:bodyPr>
          <a:lstStyle/>
          <a:p>
            <a:r>
              <a:rPr lang="en-US" sz="2000" i="1" dirty="0"/>
              <a:t>May we summon the courage to follow Jesus in his way of the Cross by embracing our fears and allowing the experience of lamentation to feed our souls.  Give us the strength, O God, to face the pain we may feel and to sit with peace with impending grief.  For we live in joyful, faithful anticipation of the Resurrection.</a:t>
            </a:r>
          </a:p>
        </p:txBody>
      </p:sp>
    </p:spTree>
    <p:extLst>
      <p:ext uri="{BB962C8B-B14F-4D97-AF65-F5344CB8AC3E}">
        <p14:creationId xmlns:p14="http://schemas.microsoft.com/office/powerpoint/2010/main" val="2735355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4A4F80-312F-4E82-9D36-A5A458A95A0C}"/>
              </a:ext>
            </a:extLst>
          </p:cNvPr>
          <p:cNvSpPr txBox="1"/>
          <p:nvPr/>
        </p:nvSpPr>
        <p:spPr>
          <a:xfrm>
            <a:off x="513325" y="310027"/>
            <a:ext cx="7092162" cy="3600986"/>
          </a:xfrm>
          <a:prstGeom prst="rect">
            <a:avLst/>
          </a:prstGeom>
          <a:noFill/>
        </p:spPr>
        <p:txBody>
          <a:bodyPr wrap="square" rtlCol="0">
            <a:spAutoFit/>
          </a:bodyPr>
          <a:lstStyle/>
          <a:p>
            <a:r>
              <a:rPr lang="en-US" sz="2400" b="1" dirty="0">
                <a:latin typeface="Bookman Old Style" panose="02050604050505020204" pitchFamily="18" charset="0"/>
              </a:rPr>
              <a:t>Station One </a:t>
            </a:r>
            <a:r>
              <a:rPr lang="en-US" sz="2400" b="1" i="1" dirty="0">
                <a:latin typeface="Bookman Old Style" panose="02050604050505020204" pitchFamily="18" charset="0"/>
              </a:rPr>
              <a:t>Jesus Predicts His Death</a:t>
            </a:r>
            <a:r>
              <a:rPr lang="en-US" sz="2400" b="1" dirty="0">
                <a:latin typeface="Bookman Old Style" panose="02050604050505020204" pitchFamily="18" charset="0"/>
              </a:rPr>
              <a:t> </a:t>
            </a:r>
          </a:p>
          <a:p>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dirty="0">
              <a:latin typeface="Bookman Old Style" panose="02050604050505020204" pitchFamily="18" charset="0"/>
            </a:endParaRPr>
          </a:p>
          <a:p>
            <a:r>
              <a:rPr lang="en-US" sz="2200" dirty="0">
                <a:latin typeface="Bookman Old Style" panose="02050604050505020204" pitchFamily="18" charset="0"/>
              </a:rPr>
              <a:t>As Jesus and his disciples travel from Galilee </a:t>
            </a:r>
          </a:p>
          <a:p>
            <a:r>
              <a:rPr lang="en-US" sz="2200" dirty="0">
                <a:latin typeface="Bookman Old Style" panose="02050604050505020204" pitchFamily="18" charset="0"/>
              </a:rPr>
              <a:t>to Jerusalem for the Passover, Jesus speaks of his death.  When Peter refuses to accept this, Jesus says: “If any want to become my followers, let </a:t>
            </a:r>
          </a:p>
          <a:p>
            <a:r>
              <a:rPr lang="en-US" sz="2200" dirty="0">
                <a:latin typeface="Bookman Old Style" panose="02050604050505020204" pitchFamily="18" charset="0"/>
              </a:rPr>
              <a:t>them deny themselves, take up their cross and follow me.” </a:t>
            </a:r>
            <a:r>
              <a:rPr lang="en-US" sz="1600" dirty="0">
                <a:latin typeface="Bookman Old Style" panose="02050604050505020204" pitchFamily="18" charset="0"/>
              </a:rPr>
              <a:t>[</a:t>
            </a:r>
            <a:r>
              <a:rPr lang="en-US" sz="1600" b="1" dirty="0">
                <a:latin typeface="Bookman Old Style" panose="02050604050505020204" pitchFamily="18" charset="0"/>
              </a:rPr>
              <a:t>Matthew 16: 21-25]</a:t>
            </a:r>
            <a:endParaRPr lang="en-US" dirty="0"/>
          </a:p>
        </p:txBody>
      </p:sp>
      <p:pic>
        <p:nvPicPr>
          <p:cNvPr id="4" name="Picture 3" descr="A picture containing clock, woman, wearing, standing&#10;&#10;Description automatically generated">
            <a:extLst>
              <a:ext uri="{FF2B5EF4-FFF2-40B4-BE49-F238E27FC236}">
                <a16:creationId xmlns:a16="http://schemas.microsoft.com/office/drawing/2014/main" id="{8C03F6F7-0453-4545-A4D1-96FF4BE6AA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5487" y="824828"/>
            <a:ext cx="3875313" cy="5211734"/>
          </a:xfrm>
          <a:prstGeom prst="rect">
            <a:avLst/>
          </a:prstGeom>
          <a:ln>
            <a:noFill/>
          </a:ln>
          <a:effectLst>
            <a:softEdge rad="112500"/>
          </a:effectLst>
        </p:spPr>
      </p:pic>
      <p:sp>
        <p:nvSpPr>
          <p:cNvPr id="5" name="TextBox 4">
            <a:extLst>
              <a:ext uri="{FF2B5EF4-FFF2-40B4-BE49-F238E27FC236}">
                <a16:creationId xmlns:a16="http://schemas.microsoft.com/office/drawing/2014/main" id="{23C04B47-FDCB-4F72-B460-879B1797F388}"/>
              </a:ext>
            </a:extLst>
          </p:cNvPr>
          <p:cNvSpPr txBox="1"/>
          <p:nvPr/>
        </p:nvSpPr>
        <p:spPr>
          <a:xfrm>
            <a:off x="3251194" y="4528457"/>
            <a:ext cx="3381829" cy="1631216"/>
          </a:xfrm>
          <a:prstGeom prst="rect">
            <a:avLst/>
          </a:prstGeom>
          <a:noFill/>
        </p:spPr>
        <p:txBody>
          <a:bodyPr wrap="square" rtlCol="0">
            <a:spAutoFit/>
          </a:bodyPr>
          <a:lstStyle/>
          <a:p>
            <a:r>
              <a:rPr lang="en-US" sz="2000" i="1" dirty="0"/>
              <a:t>Jesus said: “unless a grain of wheat falls into the earth and dies, it remains just a single grain; but if it dies, it bears much fruit.” </a:t>
            </a:r>
            <a:r>
              <a:rPr lang="en-US" sz="1200" dirty="0">
                <a:latin typeface="Bookman Old Style" panose="02050604050505020204" pitchFamily="18" charset="0"/>
              </a:rPr>
              <a:t>John 12:24</a:t>
            </a:r>
          </a:p>
        </p:txBody>
      </p:sp>
    </p:spTree>
    <p:extLst>
      <p:ext uri="{BB962C8B-B14F-4D97-AF65-F5344CB8AC3E}">
        <p14:creationId xmlns:p14="http://schemas.microsoft.com/office/powerpoint/2010/main" val="1241394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ED9757-1573-4951-8FBA-BD3F99C7BFB0}"/>
              </a:ext>
            </a:extLst>
          </p:cNvPr>
          <p:cNvSpPr txBox="1"/>
          <p:nvPr/>
        </p:nvSpPr>
        <p:spPr>
          <a:xfrm>
            <a:off x="527838" y="310027"/>
            <a:ext cx="7542102" cy="4462760"/>
          </a:xfrm>
          <a:prstGeom prst="rect">
            <a:avLst/>
          </a:prstGeom>
          <a:noFill/>
        </p:spPr>
        <p:txBody>
          <a:bodyPr wrap="square" rtlCol="0">
            <a:spAutoFit/>
          </a:bodyPr>
          <a:lstStyle/>
          <a:p>
            <a:r>
              <a:rPr lang="en-US" sz="2400" b="1" dirty="0">
                <a:latin typeface="Bookman Old Style" panose="02050604050505020204" pitchFamily="18" charset="0"/>
              </a:rPr>
              <a:t>Station Two </a:t>
            </a:r>
            <a:r>
              <a:rPr lang="en-US" sz="2400" b="1" i="1" dirty="0">
                <a:latin typeface="Bookman Old Style" panose="02050604050505020204" pitchFamily="18" charset="0"/>
              </a:rPr>
              <a:t>Jesus Enters Jerusalem</a:t>
            </a:r>
            <a:r>
              <a:rPr lang="en-US" sz="2400" b="1" dirty="0">
                <a:latin typeface="Bookman Old Style" panose="02050604050505020204" pitchFamily="18" charset="0"/>
              </a:rPr>
              <a:t> </a:t>
            </a:r>
          </a:p>
          <a:p>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dirty="0">
              <a:latin typeface="Bookman Old Style" panose="02050604050505020204" pitchFamily="18" charset="0"/>
            </a:endParaRPr>
          </a:p>
          <a:p>
            <a:r>
              <a:rPr lang="en-US" sz="2200" dirty="0">
                <a:latin typeface="Bookman Old Style" panose="02050604050505020204" pitchFamily="18" charset="0"/>
              </a:rPr>
              <a:t>In Jerusalem Jesus’ followers proclaim him to be </a:t>
            </a:r>
          </a:p>
          <a:p>
            <a:r>
              <a:rPr lang="en-US" sz="2200" dirty="0">
                <a:latin typeface="Bookman Old Style" panose="02050604050505020204" pitchFamily="18" charset="0"/>
              </a:rPr>
              <a:t>the Messiah, shouting “Blessed is the One who comes in the name of the Lord! Hosanna in the highest!”  But the leaders of the Jewish people are disturbed.  Jesus proceeds to cleanse the Temple, adding to the leaders’ distress and their fear that Jesus and his followers will cause a riot. </a:t>
            </a:r>
          </a:p>
          <a:p>
            <a:r>
              <a:rPr lang="en-US" sz="1600" b="1" dirty="0">
                <a:latin typeface="Bookman Old Style" panose="02050604050505020204" pitchFamily="18" charset="0"/>
              </a:rPr>
              <a:t>[Matthew 21: 1-16] </a:t>
            </a:r>
            <a:endParaRPr lang="en-US" sz="1600" dirty="0">
              <a:latin typeface="Bookman Old Style" panose="02050604050505020204" pitchFamily="18" charset="0"/>
            </a:endParaRPr>
          </a:p>
          <a:p>
            <a:endParaRPr lang="en-US" dirty="0"/>
          </a:p>
        </p:txBody>
      </p:sp>
      <p:pic>
        <p:nvPicPr>
          <p:cNvPr id="8" name="Picture 7" descr="A close up of a plant&#10;&#10;Description automatically generated">
            <a:extLst>
              <a:ext uri="{FF2B5EF4-FFF2-40B4-BE49-F238E27FC236}">
                <a16:creationId xmlns:a16="http://schemas.microsoft.com/office/drawing/2014/main" id="{A7FD426F-E0B0-481E-B178-92F27093F2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0587" y="740940"/>
            <a:ext cx="3662484" cy="4697402"/>
          </a:xfrm>
          <a:prstGeom prst="rect">
            <a:avLst/>
          </a:prstGeom>
          <a:ln>
            <a:noFill/>
          </a:ln>
          <a:effectLst>
            <a:softEdge rad="112500"/>
          </a:effectLst>
        </p:spPr>
      </p:pic>
      <p:sp>
        <p:nvSpPr>
          <p:cNvPr id="9" name="TextBox 8">
            <a:extLst>
              <a:ext uri="{FF2B5EF4-FFF2-40B4-BE49-F238E27FC236}">
                <a16:creationId xmlns:a16="http://schemas.microsoft.com/office/drawing/2014/main" id="{D76EA551-83B5-4A7B-92E3-BAC9A67D1663}"/>
              </a:ext>
            </a:extLst>
          </p:cNvPr>
          <p:cNvSpPr txBox="1"/>
          <p:nvPr/>
        </p:nvSpPr>
        <p:spPr>
          <a:xfrm>
            <a:off x="1644930" y="4838177"/>
            <a:ext cx="6255657" cy="1200329"/>
          </a:xfrm>
          <a:prstGeom prst="rect">
            <a:avLst/>
          </a:prstGeom>
          <a:noFill/>
        </p:spPr>
        <p:txBody>
          <a:bodyPr wrap="square" rtlCol="0">
            <a:spAutoFit/>
          </a:bodyPr>
          <a:lstStyle/>
          <a:p>
            <a:r>
              <a:rPr lang="en-US" sz="2000" i="1" dirty="0"/>
              <a:t>You will show me the path of life;</a:t>
            </a:r>
          </a:p>
          <a:p>
            <a:r>
              <a:rPr lang="en-US" sz="2000" i="1" dirty="0"/>
              <a:t>In your presence there is fullness of joy,</a:t>
            </a:r>
          </a:p>
          <a:p>
            <a:r>
              <a:rPr lang="en-US" sz="2000" i="1" dirty="0"/>
              <a:t>and in your right hand are pleasures for evermore.  </a:t>
            </a:r>
            <a:br>
              <a:rPr lang="en-US" sz="2000" i="1" dirty="0"/>
            </a:br>
            <a:r>
              <a:rPr lang="en-US" sz="1200" i="1" dirty="0"/>
              <a:t>BCP p 501 from the Committal for a Burial</a:t>
            </a:r>
          </a:p>
        </p:txBody>
      </p:sp>
    </p:spTree>
    <p:extLst>
      <p:ext uri="{BB962C8B-B14F-4D97-AF65-F5344CB8AC3E}">
        <p14:creationId xmlns:p14="http://schemas.microsoft.com/office/powerpoint/2010/main" val="2971311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F6477-E564-48D0-8F0A-E5CED4AE91D7}"/>
              </a:ext>
            </a:extLst>
          </p:cNvPr>
          <p:cNvSpPr txBox="1"/>
          <p:nvPr/>
        </p:nvSpPr>
        <p:spPr>
          <a:xfrm>
            <a:off x="595085" y="130630"/>
            <a:ext cx="7707086" cy="3970318"/>
          </a:xfrm>
          <a:prstGeom prst="rect">
            <a:avLst/>
          </a:prstGeom>
          <a:noFill/>
        </p:spPr>
        <p:txBody>
          <a:bodyPr wrap="square" rtlCol="0">
            <a:spAutoFit/>
          </a:bodyPr>
          <a:lstStyle/>
          <a:p>
            <a:r>
              <a:rPr lang="en-US" sz="2400" b="1" dirty="0">
                <a:latin typeface="Bookman Old Style" panose="02050604050505020204" pitchFamily="18" charset="0"/>
              </a:rPr>
              <a:t>Station Three </a:t>
            </a:r>
            <a:r>
              <a:rPr lang="en-US" sz="2400" b="1" i="1" dirty="0">
                <a:latin typeface="Bookman Old Style" panose="02050604050505020204" pitchFamily="18" charset="0"/>
              </a:rPr>
              <a:t>Jesus Laments for Jerusalem</a:t>
            </a:r>
            <a:r>
              <a:rPr lang="en-US" sz="2400" b="1" dirty="0">
                <a:latin typeface="Bookman Old Style" panose="02050604050505020204" pitchFamily="18" charset="0"/>
              </a:rPr>
              <a:t> </a:t>
            </a:r>
          </a:p>
          <a:p>
            <a:endParaRPr lang="en-US" sz="2400"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sz="2400" dirty="0">
              <a:latin typeface="Bookman Old Style" panose="02050604050505020204" pitchFamily="18" charset="0"/>
            </a:endParaRPr>
          </a:p>
          <a:p>
            <a:r>
              <a:rPr lang="en-US" sz="2200" dirty="0">
                <a:latin typeface="Bookman Old Style" panose="02050604050505020204" pitchFamily="18" charset="0"/>
              </a:rPr>
              <a:t>As he enters the city Jesus sees himself in the line</a:t>
            </a:r>
          </a:p>
          <a:p>
            <a:r>
              <a:rPr lang="en-US" sz="2200" dirty="0">
                <a:latin typeface="Bookman Old Style" panose="02050604050505020204" pitchFamily="18" charset="0"/>
              </a:rPr>
              <a:t>of the prophets who have been killed.  In a loud </a:t>
            </a:r>
          </a:p>
          <a:p>
            <a:r>
              <a:rPr lang="en-US" sz="2200" dirty="0">
                <a:latin typeface="Bookman Old Style" panose="02050604050505020204" pitchFamily="18" charset="0"/>
              </a:rPr>
              <a:t>voice he cries: “How often have I desired to gather </a:t>
            </a:r>
          </a:p>
          <a:p>
            <a:r>
              <a:rPr lang="en-US" sz="2200" dirty="0">
                <a:latin typeface="Bookman Old Style" panose="02050604050505020204" pitchFamily="18" charset="0"/>
              </a:rPr>
              <a:t>your children together as a hen gathers her brood under her wings, and you were not willing!” </a:t>
            </a:r>
          </a:p>
          <a:p>
            <a:r>
              <a:rPr lang="en-US" sz="1600" b="1" dirty="0">
                <a:latin typeface="Bookman Old Style" panose="02050604050505020204" pitchFamily="18" charset="0"/>
              </a:rPr>
              <a:t>[Matthew 23: 37-39]</a:t>
            </a:r>
            <a:endParaRPr lang="en-US" sz="1600" dirty="0">
              <a:latin typeface="Bookman Old Style" panose="02050604050505020204" pitchFamily="18" charset="0"/>
            </a:endParaRPr>
          </a:p>
          <a:p>
            <a:endParaRPr lang="en-US" dirty="0"/>
          </a:p>
        </p:txBody>
      </p:sp>
      <p:pic>
        <p:nvPicPr>
          <p:cNvPr id="4" name="Picture 3" descr="A picture containing cat, sitting, table, photo&#10;&#10;Description automatically generated">
            <a:extLst>
              <a:ext uri="{FF2B5EF4-FFF2-40B4-BE49-F238E27FC236}">
                <a16:creationId xmlns:a16="http://schemas.microsoft.com/office/drawing/2014/main" id="{185491C2-D209-4A46-BA22-0A648BF497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02171" y="1304736"/>
            <a:ext cx="3618084" cy="2737685"/>
          </a:xfrm>
          <a:prstGeom prst="rect">
            <a:avLst/>
          </a:prstGeom>
        </p:spPr>
      </p:pic>
      <p:sp>
        <p:nvSpPr>
          <p:cNvPr id="6" name="TextBox 5">
            <a:extLst>
              <a:ext uri="{FF2B5EF4-FFF2-40B4-BE49-F238E27FC236}">
                <a16:creationId xmlns:a16="http://schemas.microsoft.com/office/drawing/2014/main" id="{02A5AED2-815E-4A07-9CF8-CFF6E4D046AD}"/>
              </a:ext>
            </a:extLst>
          </p:cNvPr>
          <p:cNvSpPr txBox="1"/>
          <p:nvPr/>
        </p:nvSpPr>
        <p:spPr>
          <a:xfrm>
            <a:off x="5176356" y="5709631"/>
            <a:ext cx="4934857" cy="707886"/>
          </a:xfrm>
          <a:prstGeom prst="rect">
            <a:avLst/>
          </a:prstGeom>
          <a:noFill/>
        </p:spPr>
        <p:txBody>
          <a:bodyPr wrap="square" rtlCol="0">
            <a:spAutoFit/>
          </a:bodyPr>
          <a:lstStyle/>
          <a:p>
            <a:r>
              <a:rPr lang="en-US" sz="2000" i="1" dirty="0"/>
              <a:t>“Faith comes from hearing, and hearing through the word of Christ.“  </a:t>
            </a:r>
            <a:r>
              <a:rPr lang="en-US" sz="1200" dirty="0"/>
              <a:t>Romans 10:17</a:t>
            </a:r>
          </a:p>
        </p:txBody>
      </p:sp>
      <p:sp>
        <p:nvSpPr>
          <p:cNvPr id="7" name="TextBox 6">
            <a:extLst>
              <a:ext uri="{FF2B5EF4-FFF2-40B4-BE49-F238E27FC236}">
                <a16:creationId xmlns:a16="http://schemas.microsoft.com/office/drawing/2014/main" id="{94288FEB-725B-44B5-A02A-47C15DAF670D}"/>
              </a:ext>
            </a:extLst>
          </p:cNvPr>
          <p:cNvSpPr txBox="1"/>
          <p:nvPr/>
        </p:nvSpPr>
        <p:spPr>
          <a:xfrm>
            <a:off x="1523999" y="4537601"/>
            <a:ext cx="7402287" cy="1015663"/>
          </a:xfrm>
          <a:prstGeom prst="rect">
            <a:avLst/>
          </a:prstGeom>
          <a:noFill/>
        </p:spPr>
        <p:txBody>
          <a:bodyPr wrap="square" rtlCol="0">
            <a:spAutoFit/>
          </a:bodyPr>
          <a:lstStyle/>
          <a:p>
            <a:r>
              <a:rPr lang="en-US" sz="2000" i="1" dirty="0"/>
              <a:t>Listen as God speaks: “Don’t turn a deaf ear as in the Bitter Uprising, as on the day of the Wilderness Test, when your ancestors turned and    put God to the test.”  </a:t>
            </a:r>
            <a:r>
              <a:rPr lang="en-US" sz="1200" dirty="0"/>
              <a:t>Psalm 95:8</a:t>
            </a:r>
          </a:p>
        </p:txBody>
      </p:sp>
    </p:spTree>
    <p:extLst>
      <p:ext uri="{BB962C8B-B14F-4D97-AF65-F5344CB8AC3E}">
        <p14:creationId xmlns:p14="http://schemas.microsoft.com/office/powerpoint/2010/main" val="3715672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BAC93F-A61D-4C4C-9D04-8B2A083B9D8E}"/>
              </a:ext>
            </a:extLst>
          </p:cNvPr>
          <p:cNvSpPr txBox="1"/>
          <p:nvPr/>
        </p:nvSpPr>
        <p:spPr>
          <a:xfrm>
            <a:off x="542352" y="193915"/>
            <a:ext cx="7542102" cy="4247317"/>
          </a:xfrm>
          <a:prstGeom prst="rect">
            <a:avLst/>
          </a:prstGeom>
          <a:noFill/>
        </p:spPr>
        <p:txBody>
          <a:bodyPr wrap="square" rtlCol="0">
            <a:spAutoFit/>
          </a:bodyPr>
          <a:lstStyle/>
          <a:p>
            <a:r>
              <a:rPr lang="en-US" sz="2400" b="1" dirty="0">
                <a:latin typeface="Bookman Old Style" panose="02050604050505020204" pitchFamily="18" charset="0"/>
              </a:rPr>
              <a:t>Station Four </a:t>
            </a:r>
            <a:r>
              <a:rPr lang="en-US" sz="2400" b="1" i="1" dirty="0">
                <a:latin typeface="Bookman Old Style" panose="02050604050505020204" pitchFamily="18" charset="0"/>
              </a:rPr>
              <a:t>The Anointing at Bethany</a:t>
            </a:r>
            <a:r>
              <a:rPr lang="en-US" sz="2400" b="1" dirty="0">
                <a:latin typeface="Bookman Old Style" panose="02050604050505020204" pitchFamily="18" charset="0"/>
              </a:rPr>
              <a:t> </a:t>
            </a:r>
          </a:p>
          <a:p>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dirty="0">
              <a:latin typeface="Bookman Old Style" panose="02050604050505020204" pitchFamily="18" charset="0"/>
            </a:endParaRPr>
          </a:p>
          <a:p>
            <a:r>
              <a:rPr lang="en-US" sz="2200" dirty="0">
                <a:latin typeface="Bookman Old Style" panose="02050604050505020204" pitchFamily="18" charset="0"/>
              </a:rPr>
              <a:t>Two nights before the Passover as Jesus and his followers dine at the home of</a:t>
            </a:r>
            <a:r>
              <a:rPr lang="en-US" sz="2200" b="1" dirty="0">
                <a:latin typeface="Bookman Old Style" panose="02050604050505020204" pitchFamily="18" charset="0"/>
              </a:rPr>
              <a:t> </a:t>
            </a:r>
            <a:r>
              <a:rPr lang="en-US" sz="2200" dirty="0">
                <a:latin typeface="Bookman Old Style" panose="02050604050505020204" pitchFamily="18" charset="0"/>
              </a:rPr>
              <a:t>Simon the Leper, an unnamed woman interrupts the dinner to anoint Jesus for burial. His disciples deny and deflect their fear that he is about to die by objecting to the waste of ointment. Jesus tells them that  “she has anointed my body beforehand for its burial.”</a:t>
            </a:r>
            <a:r>
              <a:rPr lang="en-US" sz="2200" b="1" i="1" dirty="0">
                <a:latin typeface="Bookman Old Style" panose="02050604050505020204" pitchFamily="18" charset="0"/>
              </a:rPr>
              <a:t> </a:t>
            </a:r>
            <a:r>
              <a:rPr lang="en-US" sz="1600" b="1" dirty="0">
                <a:latin typeface="Bookman Old Style" panose="02050604050505020204" pitchFamily="18" charset="0"/>
              </a:rPr>
              <a:t>[Mark 14:1-12]</a:t>
            </a:r>
            <a:endParaRPr lang="en-US" sz="1600" dirty="0">
              <a:latin typeface="Bookman Old Style" panose="02050604050505020204" pitchFamily="18" charset="0"/>
            </a:endParaRPr>
          </a:p>
          <a:p>
            <a:endParaRPr lang="en-US" dirty="0"/>
          </a:p>
        </p:txBody>
      </p:sp>
      <p:pic>
        <p:nvPicPr>
          <p:cNvPr id="4" name="Picture 3" descr="A vase sitting on top of a wooden table&#10;&#10;Description automatically generated">
            <a:extLst>
              <a:ext uri="{FF2B5EF4-FFF2-40B4-BE49-F238E27FC236}">
                <a16:creationId xmlns:a16="http://schemas.microsoft.com/office/drawing/2014/main" id="{CB1BA4A6-CD6B-458E-86D5-3BB5AA7FA3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24800" y="310027"/>
            <a:ext cx="3643087" cy="4078727"/>
          </a:xfrm>
          <a:prstGeom prst="rect">
            <a:avLst/>
          </a:prstGeom>
          <a:ln>
            <a:noFill/>
          </a:ln>
          <a:effectLst>
            <a:softEdge rad="112500"/>
          </a:effectLst>
        </p:spPr>
      </p:pic>
      <p:sp>
        <p:nvSpPr>
          <p:cNvPr id="3" name="TextBox 2">
            <a:extLst>
              <a:ext uri="{FF2B5EF4-FFF2-40B4-BE49-F238E27FC236}">
                <a16:creationId xmlns:a16="http://schemas.microsoft.com/office/drawing/2014/main" id="{372D1A2A-84E8-49F6-9430-713B2C13622A}"/>
              </a:ext>
            </a:extLst>
          </p:cNvPr>
          <p:cNvSpPr txBox="1"/>
          <p:nvPr/>
        </p:nvSpPr>
        <p:spPr>
          <a:xfrm>
            <a:off x="1719072" y="4980044"/>
            <a:ext cx="9119616" cy="1323439"/>
          </a:xfrm>
          <a:prstGeom prst="rect">
            <a:avLst/>
          </a:prstGeom>
          <a:noFill/>
        </p:spPr>
        <p:txBody>
          <a:bodyPr wrap="square" rtlCol="0">
            <a:spAutoFit/>
          </a:bodyPr>
          <a:lstStyle/>
          <a:p>
            <a:r>
              <a:rPr lang="en-US" sz="2000" i="1" dirty="0">
                <a:latin typeface="Calibri" panose="020F0502020204030204" pitchFamily="34" charset="0"/>
                <a:cs typeface="Calibri" panose="020F0502020204030204" pitchFamily="34" charset="0"/>
              </a:rPr>
              <a:t>May we honor the courage of the unnamed woman who came forward, to honestly acknowledge what those close to Jesus could not come to grips with.  Gift us with fortitude to be able to face suffering and death.  Embolden us to step forward in loving service to those in our midst who suffer sadness and grief.  </a:t>
            </a:r>
          </a:p>
        </p:txBody>
      </p:sp>
    </p:spTree>
    <p:extLst>
      <p:ext uri="{BB962C8B-B14F-4D97-AF65-F5344CB8AC3E}">
        <p14:creationId xmlns:p14="http://schemas.microsoft.com/office/powerpoint/2010/main" val="2865125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33D13-BF72-4B74-B350-9726505CBCCB}"/>
              </a:ext>
            </a:extLst>
          </p:cNvPr>
          <p:cNvSpPr txBox="1"/>
          <p:nvPr/>
        </p:nvSpPr>
        <p:spPr>
          <a:xfrm>
            <a:off x="519373" y="214484"/>
            <a:ext cx="7105512" cy="4339650"/>
          </a:xfrm>
          <a:prstGeom prst="rect">
            <a:avLst/>
          </a:prstGeom>
          <a:noFill/>
        </p:spPr>
        <p:txBody>
          <a:bodyPr wrap="square" rtlCol="0">
            <a:spAutoFit/>
          </a:bodyPr>
          <a:lstStyle/>
          <a:p>
            <a:r>
              <a:rPr lang="en-US" sz="2400" b="1" dirty="0">
                <a:latin typeface="Bookman Old Style" panose="02050604050505020204" pitchFamily="18" charset="0"/>
              </a:rPr>
              <a:t>Station Five </a:t>
            </a:r>
            <a:r>
              <a:rPr lang="en-US" sz="2400" b="1" i="1" dirty="0">
                <a:latin typeface="Bookman Old Style" panose="02050604050505020204" pitchFamily="18" charset="0"/>
              </a:rPr>
              <a:t>The Passover Meal</a:t>
            </a:r>
            <a:endParaRPr lang="en-US" sz="2400" b="1" dirty="0">
              <a:latin typeface="Bookman Old Style" panose="02050604050505020204" pitchFamily="18" charset="0"/>
            </a:endParaRPr>
          </a:p>
          <a:p>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br>
              <a:rPr lang="en-US" sz="2400" b="1" i="1" dirty="0">
                <a:latin typeface="Bookman Old Style" panose="02050604050505020204" pitchFamily="18" charset="0"/>
              </a:rPr>
            </a:br>
            <a:r>
              <a:rPr lang="en-US" sz="2200" dirty="0">
                <a:latin typeface="Bookman Old Style" panose="02050604050505020204" pitchFamily="18" charset="0"/>
              </a:rPr>
              <a:t>As Jesus and his disciples gather to observe the Passover and to share a last supper, Jesus blesses bread and wine, and then he speaks in anticipation of his resurrection:  “After I am raised up I will go ahead of you to Galilee.”  And then Jesus predicts that everyone will abandon him</a:t>
            </a:r>
            <a:r>
              <a:rPr lang="en-US" sz="2400" dirty="0">
                <a:latin typeface="Bookman Old Style" panose="02050604050505020204" pitchFamily="18" charset="0"/>
              </a:rPr>
              <a:t>. </a:t>
            </a:r>
            <a:r>
              <a:rPr lang="en-US" sz="1600" b="1" dirty="0">
                <a:latin typeface="Bookman Old Style" panose="02050604050505020204" pitchFamily="18" charset="0"/>
              </a:rPr>
              <a:t>[Matthew 26: 26-35] </a:t>
            </a:r>
            <a:endParaRPr lang="en-US" sz="1600" dirty="0">
              <a:latin typeface="Bookman Old Style" panose="02050604050505020204" pitchFamily="18" charset="0"/>
            </a:endParaRPr>
          </a:p>
          <a:p>
            <a:endParaRPr lang="en-US" dirty="0">
              <a:latin typeface="Bookman Old Style" panose="02050604050505020204" pitchFamily="18" charset="0"/>
            </a:endParaRPr>
          </a:p>
        </p:txBody>
      </p:sp>
      <p:sp>
        <p:nvSpPr>
          <p:cNvPr id="3" name="TextBox 2">
            <a:extLst>
              <a:ext uri="{FF2B5EF4-FFF2-40B4-BE49-F238E27FC236}">
                <a16:creationId xmlns:a16="http://schemas.microsoft.com/office/drawing/2014/main" id="{67FE60D5-4243-45D1-A255-DCC0A52B4A95}"/>
              </a:ext>
            </a:extLst>
          </p:cNvPr>
          <p:cNvSpPr txBox="1"/>
          <p:nvPr/>
        </p:nvSpPr>
        <p:spPr>
          <a:xfrm>
            <a:off x="3286615" y="4295893"/>
            <a:ext cx="6408928" cy="2246769"/>
          </a:xfrm>
          <a:prstGeom prst="rect">
            <a:avLst/>
          </a:prstGeom>
          <a:noFill/>
        </p:spPr>
        <p:txBody>
          <a:bodyPr wrap="square" rtlCol="0">
            <a:spAutoFit/>
          </a:bodyPr>
          <a:lstStyle/>
          <a:p>
            <a:r>
              <a:rPr lang="en-US" sz="2000" i="1" dirty="0"/>
              <a:t>Jesus, I love you above all things, and I desire to receive you into my soul.  Though I cannot at this moment receive you sacramentally, come at least spiritually into my heart. I embrace you as if you were already there and unite myself wholly to you. Never permit me to be separated from you. Amen. </a:t>
            </a:r>
            <a:br>
              <a:rPr lang="en-US" sz="2000" i="1" dirty="0"/>
            </a:br>
            <a:r>
              <a:rPr lang="en-US" sz="2000" i="1" dirty="0">
                <a:latin typeface="Bookman Old Style" panose="02050604050505020204" pitchFamily="18" charset="0"/>
              </a:rPr>
              <a:t>                       </a:t>
            </a:r>
            <a:r>
              <a:rPr lang="en-US" sz="1200" dirty="0">
                <a:latin typeface="Calibri" panose="020F0502020204030204" pitchFamily="34" charset="0"/>
                <a:cs typeface="Calibri" panose="020F0502020204030204" pitchFamily="34" charset="0"/>
              </a:rPr>
              <a:t>St. Alphonsus of Liguori </a:t>
            </a:r>
          </a:p>
        </p:txBody>
      </p:sp>
      <p:pic>
        <p:nvPicPr>
          <p:cNvPr id="6" name="Picture 5" descr="A vase of flowers sitting on a table&#10;&#10;Description automatically generated">
            <a:extLst>
              <a:ext uri="{FF2B5EF4-FFF2-40B4-BE49-F238E27FC236}">
                <a16:creationId xmlns:a16="http://schemas.microsoft.com/office/drawing/2014/main" id="{213F1FB4-27F6-4D90-A4BD-406CFC5907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87301" y="972448"/>
            <a:ext cx="3914413" cy="3253063"/>
          </a:xfrm>
          <a:prstGeom prst="rect">
            <a:avLst/>
          </a:prstGeom>
          <a:ln>
            <a:noFill/>
          </a:ln>
          <a:effectLst>
            <a:softEdge rad="112500"/>
          </a:effectLst>
        </p:spPr>
      </p:pic>
    </p:spTree>
    <p:extLst>
      <p:ext uri="{BB962C8B-B14F-4D97-AF65-F5344CB8AC3E}">
        <p14:creationId xmlns:p14="http://schemas.microsoft.com/office/powerpoint/2010/main" val="3505341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33D13-BF72-4B74-B350-9726505CBCCB}"/>
              </a:ext>
            </a:extLst>
          </p:cNvPr>
          <p:cNvSpPr txBox="1"/>
          <p:nvPr/>
        </p:nvSpPr>
        <p:spPr>
          <a:xfrm>
            <a:off x="519373" y="199970"/>
            <a:ext cx="7405427" cy="4370427"/>
          </a:xfrm>
          <a:prstGeom prst="rect">
            <a:avLst/>
          </a:prstGeom>
          <a:noFill/>
        </p:spPr>
        <p:txBody>
          <a:bodyPr wrap="square" rtlCol="0">
            <a:spAutoFit/>
          </a:bodyPr>
          <a:lstStyle/>
          <a:p>
            <a:r>
              <a:rPr lang="en-US" sz="2400" b="1" dirty="0">
                <a:latin typeface="Bookman Old Style" panose="02050604050505020204" pitchFamily="18" charset="0"/>
              </a:rPr>
              <a:t>Station Six </a:t>
            </a:r>
            <a:r>
              <a:rPr lang="en-US" sz="2400" b="1" i="1" dirty="0">
                <a:latin typeface="Bookman Old Style" panose="02050604050505020204" pitchFamily="18" charset="0"/>
              </a:rPr>
              <a:t>Jesus Washes the Disciples’ Feet</a:t>
            </a:r>
            <a:endParaRPr lang="en-US" sz="2400" b="1" dirty="0">
              <a:latin typeface="Bookman Old Style" panose="02050604050505020204" pitchFamily="18" charset="0"/>
            </a:endParaRPr>
          </a:p>
          <a:p>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br>
              <a:rPr lang="en-US" sz="2400" b="1" i="1" dirty="0">
                <a:latin typeface="Bookman Old Style" panose="02050604050505020204" pitchFamily="18" charset="0"/>
              </a:rPr>
            </a:br>
            <a:r>
              <a:rPr lang="en-US" sz="2200" dirty="0">
                <a:latin typeface="Bookman Old Style" panose="02050604050505020204" pitchFamily="18" charset="0"/>
              </a:rPr>
              <a:t>Jesus gets up from the table and pours water into a basin to wash his disciples’ feet and dry them with the towel tied around him.  This act of service </a:t>
            </a:r>
          </a:p>
          <a:p>
            <a:r>
              <a:rPr lang="en-US" sz="2200" dirty="0">
                <a:latin typeface="Bookman Old Style" panose="02050604050505020204" pitchFamily="18" charset="0"/>
              </a:rPr>
              <a:t>is meant to express his love for them—even as </a:t>
            </a:r>
          </a:p>
          <a:p>
            <a:r>
              <a:rPr lang="en-US" sz="2200" dirty="0">
                <a:latin typeface="Bookman Old Style" panose="02050604050505020204" pitchFamily="18" charset="0"/>
              </a:rPr>
              <a:t>Jesus knows of their imminent abandonment </a:t>
            </a:r>
          </a:p>
          <a:p>
            <a:r>
              <a:rPr lang="en-US" sz="2200" dirty="0">
                <a:latin typeface="Bookman Old Style" panose="02050604050505020204" pitchFamily="18" charset="0"/>
              </a:rPr>
              <a:t>and denial. He proclaims: “I give you a new commandment, to love one another as I have loved you.”  </a:t>
            </a:r>
            <a:r>
              <a:rPr lang="en-US" sz="1600" b="1" dirty="0">
                <a:latin typeface="Bookman Old Style" panose="02050604050505020204" pitchFamily="18" charset="0"/>
              </a:rPr>
              <a:t>[John 13: 4-5]</a:t>
            </a:r>
            <a:endParaRPr lang="en-US" sz="1600" dirty="0">
              <a:latin typeface="Bookman Old Style" panose="02050604050505020204" pitchFamily="18" charset="0"/>
            </a:endParaRPr>
          </a:p>
        </p:txBody>
      </p:sp>
      <p:pic>
        <p:nvPicPr>
          <p:cNvPr id="4" name="Picture 3" descr="A vase of flowers sitting on a table&#10;&#10;Description automatically generated">
            <a:extLst>
              <a:ext uri="{FF2B5EF4-FFF2-40B4-BE49-F238E27FC236}">
                <a16:creationId xmlns:a16="http://schemas.microsoft.com/office/drawing/2014/main" id="{3B4CB7C7-D960-47EC-BF03-D07320DF81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98276" y="1525338"/>
            <a:ext cx="3733391" cy="2216106"/>
          </a:xfrm>
          <a:prstGeom prst="rect">
            <a:avLst/>
          </a:prstGeom>
          <a:ln>
            <a:noFill/>
          </a:ln>
          <a:effectLst>
            <a:softEdge rad="112500"/>
          </a:effectLst>
        </p:spPr>
      </p:pic>
      <p:sp>
        <p:nvSpPr>
          <p:cNvPr id="5" name="TextBox 4">
            <a:extLst>
              <a:ext uri="{FF2B5EF4-FFF2-40B4-BE49-F238E27FC236}">
                <a16:creationId xmlns:a16="http://schemas.microsoft.com/office/drawing/2014/main" id="{4BC829AA-CAA3-47BB-8146-385BA8E724B1}"/>
              </a:ext>
            </a:extLst>
          </p:cNvPr>
          <p:cNvSpPr txBox="1"/>
          <p:nvPr/>
        </p:nvSpPr>
        <p:spPr>
          <a:xfrm>
            <a:off x="3614057" y="4920343"/>
            <a:ext cx="4601029" cy="1015663"/>
          </a:xfrm>
          <a:prstGeom prst="rect">
            <a:avLst/>
          </a:prstGeom>
          <a:noFill/>
        </p:spPr>
        <p:txBody>
          <a:bodyPr wrap="square" rtlCol="0">
            <a:spAutoFit/>
          </a:bodyPr>
          <a:lstStyle/>
          <a:p>
            <a:r>
              <a:rPr lang="en-US" sz="2000" i="1" dirty="0"/>
              <a:t>Jesu, Jesu, fill us with your love, </a:t>
            </a:r>
          </a:p>
          <a:p>
            <a:r>
              <a:rPr lang="en-US" sz="2000" i="1" dirty="0"/>
              <a:t>Show us how to love</a:t>
            </a:r>
          </a:p>
          <a:p>
            <a:r>
              <a:rPr lang="en-US" sz="2000" i="1" dirty="0"/>
              <a:t>The neighbors we have from you.</a:t>
            </a:r>
          </a:p>
        </p:txBody>
      </p:sp>
      <p:sp>
        <p:nvSpPr>
          <p:cNvPr id="6" name="TextBox 5">
            <a:extLst>
              <a:ext uri="{FF2B5EF4-FFF2-40B4-BE49-F238E27FC236}">
                <a16:creationId xmlns:a16="http://schemas.microsoft.com/office/drawing/2014/main" id="{75FF0A53-4A87-450F-9651-8816EA8052D6}"/>
              </a:ext>
            </a:extLst>
          </p:cNvPr>
          <p:cNvSpPr txBox="1"/>
          <p:nvPr/>
        </p:nvSpPr>
        <p:spPr>
          <a:xfrm>
            <a:off x="5660571" y="5936006"/>
            <a:ext cx="1959429" cy="461665"/>
          </a:xfrm>
          <a:prstGeom prst="rect">
            <a:avLst/>
          </a:prstGeom>
          <a:noFill/>
        </p:spPr>
        <p:txBody>
          <a:bodyPr wrap="square" rtlCol="0">
            <a:spAutoFit/>
          </a:bodyPr>
          <a:lstStyle/>
          <a:p>
            <a:r>
              <a:rPr lang="en-US" sz="1200" dirty="0"/>
              <a:t>Ghana Folk Tune</a:t>
            </a:r>
            <a:br>
              <a:rPr lang="en-US" sz="1200" dirty="0"/>
            </a:br>
            <a:r>
              <a:rPr lang="en-US" sz="1200" dirty="0"/>
              <a:t>Tr. by Tom Colvin</a:t>
            </a:r>
          </a:p>
        </p:txBody>
      </p:sp>
    </p:spTree>
    <p:extLst>
      <p:ext uri="{BB962C8B-B14F-4D97-AF65-F5344CB8AC3E}">
        <p14:creationId xmlns:p14="http://schemas.microsoft.com/office/powerpoint/2010/main" val="1961065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D67B4B-42A0-4349-B9A0-6589AAA80EA3}"/>
              </a:ext>
            </a:extLst>
          </p:cNvPr>
          <p:cNvSpPr txBox="1"/>
          <p:nvPr/>
        </p:nvSpPr>
        <p:spPr>
          <a:xfrm>
            <a:off x="536312" y="211312"/>
            <a:ext cx="7315917" cy="5201424"/>
          </a:xfrm>
          <a:prstGeom prst="rect">
            <a:avLst/>
          </a:prstGeom>
          <a:noFill/>
        </p:spPr>
        <p:txBody>
          <a:bodyPr wrap="square" rtlCol="0">
            <a:spAutoFit/>
          </a:bodyPr>
          <a:lstStyle/>
          <a:p>
            <a:r>
              <a:rPr lang="en-US" sz="2400" b="1" dirty="0">
                <a:latin typeface="Bookman Old Style" panose="02050604050505020204" pitchFamily="18" charset="0"/>
              </a:rPr>
              <a:t>Station Seven Jesus in Gethsemane</a:t>
            </a:r>
          </a:p>
          <a:p>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dirty="0">
              <a:latin typeface="Bookman Old Style" panose="02050604050505020204" pitchFamily="18" charset="0"/>
            </a:endParaRPr>
          </a:p>
          <a:p>
            <a:r>
              <a:rPr lang="en-US" sz="2200" dirty="0">
                <a:latin typeface="Bookman Old Style" panose="02050604050505020204" pitchFamily="18" charset="0"/>
              </a:rPr>
              <a:t>Jesus and his disciples go to the Garden </a:t>
            </a:r>
          </a:p>
          <a:p>
            <a:r>
              <a:rPr lang="en-US" sz="2200" dirty="0">
                <a:latin typeface="Bookman Old Style" panose="02050604050505020204" pitchFamily="18" charset="0"/>
              </a:rPr>
              <a:t>of Gethsemane to pray.  Jesus asks them </a:t>
            </a:r>
          </a:p>
          <a:p>
            <a:r>
              <a:rPr lang="en-US" sz="2200" dirty="0">
                <a:latin typeface="Bookman Old Style" panose="02050604050505020204" pitchFamily="18" charset="0"/>
              </a:rPr>
              <a:t>to stay awake with him. And then after moving</a:t>
            </a:r>
          </a:p>
          <a:p>
            <a:r>
              <a:rPr lang="en-US" sz="2200" dirty="0">
                <a:latin typeface="Bookman Old Style" panose="02050604050505020204" pitchFamily="18" charset="0"/>
              </a:rPr>
              <a:t>further into the garden, he prays to God:  “If it is possible let this cup pass from me; yet not what I want but what you want.”   Finding them asleep when he returns, he says: “ See, the hour is at hand ….my betrayer is at hand,” as Judas and the officers of the Chief Priest come to arrest him. </a:t>
            </a:r>
            <a:r>
              <a:rPr lang="en-US" sz="1600" b="1" dirty="0"/>
              <a:t>[Matthew 26: 36-56]</a:t>
            </a:r>
            <a:endParaRPr lang="en-US" sz="1600" dirty="0"/>
          </a:p>
          <a:p>
            <a:endParaRPr lang="en-US" sz="2200" dirty="0">
              <a:latin typeface="Bookman Old Style" panose="02050604050505020204" pitchFamily="18" charset="0"/>
            </a:endParaRPr>
          </a:p>
        </p:txBody>
      </p:sp>
      <p:pic>
        <p:nvPicPr>
          <p:cNvPr id="5" name="Picture 4" descr="A tree in a forest&#10;&#10;Description automatically generated">
            <a:extLst>
              <a:ext uri="{FF2B5EF4-FFF2-40B4-BE49-F238E27FC236}">
                <a16:creationId xmlns:a16="http://schemas.microsoft.com/office/drawing/2014/main" id="{62C4193B-108E-4FE4-9870-194F4CFD9A5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8069942" y="262194"/>
            <a:ext cx="3585745" cy="2524315"/>
          </a:xfrm>
          <a:prstGeom prst="rect">
            <a:avLst/>
          </a:prstGeom>
          <a:ln>
            <a:noFill/>
          </a:ln>
          <a:effectLst>
            <a:softEdge rad="112500"/>
          </a:effectLst>
        </p:spPr>
      </p:pic>
      <p:sp>
        <p:nvSpPr>
          <p:cNvPr id="4" name="TextBox 3">
            <a:extLst>
              <a:ext uri="{FF2B5EF4-FFF2-40B4-BE49-F238E27FC236}">
                <a16:creationId xmlns:a16="http://schemas.microsoft.com/office/drawing/2014/main" id="{065EAAFE-5A61-4300-B05B-D06EF9DAC049}"/>
              </a:ext>
            </a:extLst>
          </p:cNvPr>
          <p:cNvSpPr txBox="1"/>
          <p:nvPr/>
        </p:nvSpPr>
        <p:spPr>
          <a:xfrm>
            <a:off x="8302528" y="3012341"/>
            <a:ext cx="3120572" cy="2554545"/>
          </a:xfrm>
          <a:prstGeom prst="rect">
            <a:avLst/>
          </a:prstGeom>
          <a:noFill/>
        </p:spPr>
        <p:txBody>
          <a:bodyPr wrap="square" rtlCol="0">
            <a:spAutoFit/>
          </a:bodyPr>
          <a:lstStyle/>
          <a:p>
            <a:r>
              <a:rPr lang="en-US" sz="2000" i="1" dirty="0"/>
              <a:t>Kneel with Jesus at the rock in the garden, feeling his pain and grief.  Ask for the grace to discern God’s will at this moment in your life, and be open to follow God’s will  resolutely, with confidence and peace. </a:t>
            </a:r>
          </a:p>
        </p:txBody>
      </p:sp>
    </p:spTree>
    <p:extLst>
      <p:ext uri="{BB962C8B-B14F-4D97-AF65-F5344CB8AC3E}">
        <p14:creationId xmlns:p14="http://schemas.microsoft.com/office/powerpoint/2010/main" val="1739715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D67B4B-42A0-4349-B9A0-6589AAA80EA3}"/>
              </a:ext>
            </a:extLst>
          </p:cNvPr>
          <p:cNvSpPr txBox="1"/>
          <p:nvPr/>
        </p:nvSpPr>
        <p:spPr>
          <a:xfrm>
            <a:off x="527838" y="237457"/>
            <a:ext cx="7469530" cy="3508653"/>
          </a:xfrm>
          <a:prstGeom prst="rect">
            <a:avLst/>
          </a:prstGeom>
          <a:noFill/>
        </p:spPr>
        <p:txBody>
          <a:bodyPr wrap="square" rtlCol="0">
            <a:spAutoFit/>
          </a:bodyPr>
          <a:lstStyle/>
          <a:p>
            <a:r>
              <a:rPr lang="en-US" sz="2400" b="1" dirty="0">
                <a:latin typeface="Bookman Old Style" panose="02050604050505020204" pitchFamily="18" charset="0"/>
              </a:rPr>
              <a:t>Station Eight: </a:t>
            </a:r>
            <a:r>
              <a:rPr lang="en-US" sz="2400" b="1" i="1" dirty="0">
                <a:latin typeface="Bookman Old Style" panose="02050604050505020204" pitchFamily="18" charset="0"/>
              </a:rPr>
              <a:t>Jesus is Put on Trial</a:t>
            </a:r>
            <a:r>
              <a:rPr lang="en-US" sz="2400" b="1" dirty="0">
                <a:latin typeface="Bookman Old Style" panose="02050604050505020204" pitchFamily="18" charset="0"/>
              </a:rPr>
              <a:t> </a:t>
            </a:r>
          </a:p>
          <a:p>
            <a:endParaRPr lang="en-US" b="1" dirty="0">
              <a:latin typeface="Bookman Old Style" panose="02050604050505020204" pitchFamily="18" charset="0"/>
            </a:endParaRPr>
          </a:p>
          <a:p>
            <a:pPr algn="ctr"/>
            <a:r>
              <a:rPr lang="en-US" b="1" dirty="0">
                <a:latin typeface="Bookman Old Style" panose="02050604050505020204" pitchFamily="18" charset="0"/>
              </a:rPr>
              <a:t>We adore you, O Christ, and we bless you. </a:t>
            </a:r>
          </a:p>
          <a:p>
            <a:pPr algn="ctr"/>
            <a:r>
              <a:rPr lang="en-US" b="1" dirty="0">
                <a:latin typeface="Bookman Old Style" panose="02050604050505020204" pitchFamily="18" charset="0"/>
              </a:rPr>
              <a:t>Because by your holy cross you have redeemed the world</a:t>
            </a:r>
          </a:p>
          <a:p>
            <a:endParaRPr lang="en-US" dirty="0">
              <a:latin typeface="Bookman Old Style" panose="02050604050505020204" pitchFamily="18" charset="0"/>
            </a:endParaRPr>
          </a:p>
          <a:p>
            <a:r>
              <a:rPr lang="en-US" sz="2200" dirty="0">
                <a:latin typeface="Bookman Old Style" panose="02050604050505020204" pitchFamily="18" charset="0"/>
              </a:rPr>
              <a:t>Accused of blasphemy by the religious leaders,</a:t>
            </a:r>
          </a:p>
          <a:p>
            <a:r>
              <a:rPr lang="en-US" sz="2200" dirty="0">
                <a:latin typeface="Bookman Old Style" panose="02050604050505020204" pitchFamily="18" charset="0"/>
              </a:rPr>
              <a:t>Jesus is brought to trial before Pilate.  Pilate tries to wash his hands of the matter, and acting out of fear, Pilate condemns Jesus  and orders his crucifixion</a:t>
            </a:r>
            <a:r>
              <a:rPr lang="en-US" sz="2400" dirty="0">
                <a:latin typeface="Bookman Old Style" panose="02050604050505020204" pitchFamily="18" charset="0"/>
              </a:rPr>
              <a:t>. </a:t>
            </a:r>
          </a:p>
          <a:p>
            <a:r>
              <a:rPr lang="en-US" b="1" dirty="0"/>
              <a:t>[Matthew 26: 56 – 27: 26]</a:t>
            </a:r>
            <a:endParaRPr lang="en-US" dirty="0"/>
          </a:p>
          <a:p>
            <a:endParaRPr lang="en-US" dirty="0">
              <a:latin typeface="Bookman Old Style" panose="02050604050505020204" pitchFamily="18" charset="0"/>
            </a:endParaRPr>
          </a:p>
        </p:txBody>
      </p:sp>
      <p:pic>
        <p:nvPicPr>
          <p:cNvPr id="5" name="Picture 4" descr="A close up of a hand&#10;&#10;Description automatically generated">
            <a:extLst>
              <a:ext uri="{FF2B5EF4-FFF2-40B4-BE49-F238E27FC236}">
                <a16:creationId xmlns:a16="http://schemas.microsoft.com/office/drawing/2014/main" id="{5385482F-657E-44B4-876C-D80A2ED4D2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44340" y="310027"/>
            <a:ext cx="3785835" cy="2921000"/>
          </a:xfrm>
          <a:prstGeom prst="rect">
            <a:avLst/>
          </a:prstGeom>
          <a:ln>
            <a:noFill/>
          </a:ln>
          <a:effectLst>
            <a:softEdge rad="112500"/>
          </a:effectLst>
        </p:spPr>
      </p:pic>
      <p:sp>
        <p:nvSpPr>
          <p:cNvPr id="3" name="TextBox 2">
            <a:extLst>
              <a:ext uri="{FF2B5EF4-FFF2-40B4-BE49-F238E27FC236}">
                <a16:creationId xmlns:a16="http://schemas.microsoft.com/office/drawing/2014/main" id="{58A96451-94EB-433B-848B-BD8E74463B66}"/>
              </a:ext>
            </a:extLst>
          </p:cNvPr>
          <p:cNvSpPr txBox="1"/>
          <p:nvPr/>
        </p:nvSpPr>
        <p:spPr>
          <a:xfrm>
            <a:off x="3396341" y="3429000"/>
            <a:ext cx="7155543" cy="3170099"/>
          </a:xfrm>
          <a:prstGeom prst="rect">
            <a:avLst/>
          </a:prstGeom>
          <a:noFill/>
        </p:spPr>
        <p:txBody>
          <a:bodyPr wrap="square" rtlCol="0">
            <a:spAutoFit/>
          </a:bodyPr>
          <a:lstStyle/>
          <a:p>
            <a:r>
              <a:rPr lang="en-US" sz="2000" i="1" dirty="0"/>
              <a:t>Hard it is, very hard, To travel up the slow and stony road</a:t>
            </a:r>
          </a:p>
          <a:p>
            <a:r>
              <a:rPr lang="en-US" sz="2000" i="1" dirty="0"/>
              <a:t>	To Calvary, to redeem humankind; far better</a:t>
            </a:r>
          </a:p>
          <a:p>
            <a:r>
              <a:rPr lang="en-US" sz="2000" i="1" dirty="0"/>
              <a:t>	To make but one resplendent miracle,</a:t>
            </a:r>
            <a:br>
              <a:rPr lang="en-US" sz="2000" i="1" dirty="0"/>
            </a:br>
            <a:r>
              <a:rPr lang="en-US" sz="2000" i="1" dirty="0"/>
              <a:t>	And with a sudden lightening smite the world perfect.</a:t>
            </a:r>
          </a:p>
          <a:p>
            <a:r>
              <a:rPr lang="en-US" sz="2000" i="1" dirty="0"/>
              <a:t>	Yet this was not God’s way, Who had the power,</a:t>
            </a:r>
            <a:br>
              <a:rPr lang="en-US" sz="2000" i="1" dirty="0"/>
            </a:br>
            <a:r>
              <a:rPr lang="en-US" sz="2000" i="1" dirty="0"/>
              <a:t>	Yet set it by, choosing the cross, the thorn.</a:t>
            </a:r>
            <a:br>
              <a:rPr lang="en-US" sz="2000" i="1" dirty="0"/>
            </a:br>
            <a:r>
              <a:rPr lang="en-US" sz="2000" i="1" dirty="0"/>
              <a:t>	The sorrowful wounds.  Something there is, perhaps,</a:t>
            </a:r>
            <a:br>
              <a:rPr lang="en-US" sz="2000" i="1" dirty="0"/>
            </a:br>
            <a:r>
              <a:rPr lang="en-US" sz="2000" i="1" dirty="0"/>
              <a:t>	That power destroys in passing, something supreme,</a:t>
            </a:r>
            <a:br>
              <a:rPr lang="en-US" sz="2000" i="1" dirty="0"/>
            </a:br>
            <a:r>
              <a:rPr lang="en-US" sz="2000" i="1" dirty="0"/>
              <a:t>	To whose great value in the eyes of God</a:t>
            </a:r>
            <a:br>
              <a:rPr lang="en-US" sz="2000" i="1" dirty="0"/>
            </a:br>
            <a:r>
              <a:rPr lang="en-US" sz="2000" i="1" dirty="0"/>
              <a:t>	That cross, that thorn, and those five wounds bear witness</a:t>
            </a:r>
          </a:p>
        </p:txBody>
      </p:sp>
      <p:sp>
        <p:nvSpPr>
          <p:cNvPr id="6" name="TextBox 5">
            <a:extLst>
              <a:ext uri="{FF2B5EF4-FFF2-40B4-BE49-F238E27FC236}">
                <a16:creationId xmlns:a16="http://schemas.microsoft.com/office/drawing/2014/main" id="{C11846E1-CDF9-4B0B-AF4D-3BD5FC5315E5}"/>
              </a:ext>
            </a:extLst>
          </p:cNvPr>
          <p:cNvSpPr txBox="1"/>
          <p:nvPr/>
        </p:nvSpPr>
        <p:spPr>
          <a:xfrm>
            <a:off x="9274626" y="6526529"/>
            <a:ext cx="2162627" cy="276999"/>
          </a:xfrm>
          <a:prstGeom prst="rect">
            <a:avLst/>
          </a:prstGeom>
          <a:noFill/>
        </p:spPr>
        <p:txBody>
          <a:bodyPr wrap="square" rtlCol="0">
            <a:spAutoFit/>
          </a:bodyPr>
          <a:lstStyle/>
          <a:p>
            <a:r>
              <a:rPr lang="en-US" sz="1200" dirty="0"/>
              <a:t>Dorothy Sayer</a:t>
            </a:r>
          </a:p>
        </p:txBody>
      </p:sp>
    </p:spTree>
    <p:extLst>
      <p:ext uri="{BB962C8B-B14F-4D97-AF65-F5344CB8AC3E}">
        <p14:creationId xmlns:p14="http://schemas.microsoft.com/office/powerpoint/2010/main" val="1887286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rtual Stations of the Passion" id="{E84A8D40-802B-4689-A3BB-EA8A1984C275}" vid="{CA96320B-1257-452A-9D81-7896072D6615}"/>
    </a:ext>
  </a:extLst>
</a:theme>
</file>

<file path=docProps/app.xml><?xml version="1.0" encoding="utf-8"?>
<Properties xmlns="http://schemas.openxmlformats.org/officeDocument/2006/extended-properties" xmlns:vt="http://schemas.openxmlformats.org/officeDocument/2006/docPropsVTypes">
  <TotalTime>848</TotalTime>
  <Words>2376</Words>
  <Application>Microsoft Office PowerPoint</Application>
  <PresentationFormat>Widescreen</PresentationFormat>
  <Paragraphs>146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in the steps of Jesus and his Passion Holy Week at St. George’s Episcopal Church</dc:title>
  <dc:creator>Terrence Doyle</dc:creator>
  <cp:lastModifiedBy>Terrence Doyle</cp:lastModifiedBy>
  <cp:revision>134</cp:revision>
  <dcterms:created xsi:type="dcterms:W3CDTF">2020-03-28T19:35:13Z</dcterms:created>
  <dcterms:modified xsi:type="dcterms:W3CDTF">2020-04-05T12:09:21Z</dcterms:modified>
</cp:coreProperties>
</file>